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Hot air balloons viewed from below against a blue sky"/>
          <p:cNvSpPr/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Close-up of the top of a hot air balloon viewed from above"/>
          <p:cNvSpPr/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Hot air balloons viewed from below against a blue sky"/>
          <p:cNvSpPr/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Hot air balloons viewed from below against a blue sky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lose-up of the top of a hot air balloon viewed from abov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ose-up of a hot air balloon viewed from below"/>
          <p:cNvSpPr/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Hot air balloons viewed from below against a blue sky"/>
          <p:cNvSpPr/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3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slide" Target="slide3.xml"/><Relationship Id="rId3" Type="http://schemas.openxmlformats.org/officeDocument/2006/relationships/slide" Target="slide4.xml"/><Relationship Id="rId4" Type="http://schemas.openxmlformats.org/officeDocument/2006/relationships/slide" Target="slide5.xml"/><Relationship Id="rId5" Type="http://schemas.openxmlformats.org/officeDocument/2006/relationships/slide" Target="slide8.xml"/><Relationship Id="rId6" Type="http://schemas.openxmlformats.org/officeDocument/2006/relationships/slide" Target="slide9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3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en.wikipedia.org/wiki/ISO_4217" TargetMode="Externa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data.worldbank.org/products/third-party-apps" TargetMode="External"/><Relationship Id="rId3" Type="http://schemas.openxmlformats.org/officeDocument/2006/relationships/hyperlink" Target="https://cran.r-project.org/web/packages/priceR/priceR.pdf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Axel Thieffry                                                                                                                                November 2022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808990">
              <a:defRPr sz="3528"/>
            </a:pPr>
            <a:r>
              <a:t>Axel Thieffry</a:t>
            </a:r>
            <a:r>
              <a:rPr b="0"/>
              <a:t>                                                                                                                                </a:t>
            </a:r>
            <a:r>
              <a:rPr b="0" i="1"/>
              <a:t>November 2022</a:t>
            </a:r>
          </a:p>
        </p:txBody>
      </p:sp>
      <p:sp>
        <p:nvSpPr>
          <p:cNvPr id="152" name="T1International"/>
          <p:cNvSpPr txBox="1"/>
          <p:nvPr>
            <p:ph type="ctrTitle"/>
          </p:nvPr>
        </p:nvSpPr>
        <p:spPr>
          <a:xfrm>
            <a:off x="1206496" y="2574991"/>
            <a:ext cx="10547613" cy="4648201"/>
          </a:xfrm>
          <a:prstGeom prst="rect">
            <a:avLst/>
          </a:prstGeom>
        </p:spPr>
        <p:txBody>
          <a:bodyPr/>
          <a:lstStyle/>
          <a:p>
            <a:pPr/>
            <a:r>
              <a:t>T1International</a:t>
            </a:r>
          </a:p>
        </p:txBody>
      </p:sp>
      <p:sp>
        <p:nvSpPr>
          <p:cNvPr id="153" name="Survey 2022 - Data cleaning &amp; initial silo analyse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Survey 2022 - Data cleaning &amp; initial silo analyses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ilo analyses"/>
          <p:cNvSpPr txBox="1"/>
          <p:nvPr>
            <p:ph type="title"/>
          </p:nvPr>
        </p:nvSpPr>
        <p:spPr>
          <a:xfrm>
            <a:off x="1206500" y="952500"/>
            <a:ext cx="10831446" cy="1433163"/>
          </a:xfrm>
          <a:prstGeom prst="rect">
            <a:avLst/>
          </a:prstGeom>
        </p:spPr>
        <p:txBody>
          <a:bodyPr/>
          <a:lstStyle/>
          <a:p>
            <a:pPr/>
            <a:r>
              <a:t>Silo analyses</a:t>
            </a:r>
          </a:p>
        </p:txBody>
      </p:sp>
      <p:sp>
        <p:nvSpPr>
          <p:cNvPr id="2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0" name="Financing"/>
          <p:cNvSpPr txBox="1"/>
          <p:nvPr/>
        </p:nvSpPr>
        <p:spPr>
          <a:xfrm>
            <a:off x="1206500" y="2245962"/>
            <a:ext cx="4272676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Financing</a:t>
            </a:r>
          </a:p>
        </p:txBody>
      </p:sp>
      <p:pic>
        <p:nvPicPr>
          <p:cNvPr id="231" name="FX. Venn - financial help.pdf" descr="FX. Venn - financial help.pdf"/>
          <p:cNvPicPr>
            <a:picLocks noChangeAspect="1"/>
          </p:cNvPicPr>
          <p:nvPr/>
        </p:nvPicPr>
        <p:blipFill>
          <a:blip r:embed="rId2">
            <a:extLst/>
          </a:blip>
          <a:srcRect l="0" t="30836" r="0" b="30836"/>
          <a:stretch>
            <a:fillRect/>
          </a:stretch>
        </p:blipFill>
        <p:spPr>
          <a:xfrm>
            <a:off x="1203523" y="4880018"/>
            <a:ext cx="9461497" cy="60408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FX. Venn - pay for OoPEs.pdf" descr="FX. Venn - pay for OoPEs.pdf"/>
          <p:cNvPicPr>
            <a:picLocks noChangeAspect="1"/>
          </p:cNvPicPr>
          <p:nvPr/>
        </p:nvPicPr>
        <p:blipFill>
          <a:blip r:embed="rId3">
            <a:extLst/>
          </a:blip>
          <a:srcRect l="0" t="30138" r="0" b="30138"/>
          <a:stretch>
            <a:fillRect/>
          </a:stretch>
        </p:blipFill>
        <p:spPr>
          <a:xfrm>
            <a:off x="13475785" y="4769935"/>
            <a:ext cx="9461497" cy="6260975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Updated Feb. 2023 ✅"/>
          <p:cNvSpPr txBox="1"/>
          <p:nvPr/>
        </p:nvSpPr>
        <p:spPr>
          <a:xfrm>
            <a:off x="21899690" y="564176"/>
            <a:ext cx="176525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22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Updated</a:t>
            </a:r>
            <a:br/>
            <a:r>
              <a:t>Feb. 2023 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ilo analyses"/>
          <p:cNvSpPr txBox="1"/>
          <p:nvPr>
            <p:ph type="title"/>
          </p:nvPr>
        </p:nvSpPr>
        <p:spPr>
          <a:xfrm>
            <a:off x="1206500" y="952500"/>
            <a:ext cx="10831446" cy="1433163"/>
          </a:xfrm>
          <a:prstGeom prst="rect">
            <a:avLst/>
          </a:prstGeom>
        </p:spPr>
        <p:txBody>
          <a:bodyPr/>
          <a:lstStyle/>
          <a:p>
            <a:pPr/>
            <a:r>
              <a:t>Silo analyses</a:t>
            </a:r>
          </a:p>
        </p:txBody>
      </p:sp>
      <p:sp>
        <p:nvSpPr>
          <p:cNvPr id="2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7" name="Insulin"/>
          <p:cNvSpPr txBox="1"/>
          <p:nvPr/>
        </p:nvSpPr>
        <p:spPr>
          <a:xfrm>
            <a:off x="1206500" y="2245962"/>
            <a:ext cx="4272676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Insulin</a:t>
            </a:r>
          </a:p>
        </p:txBody>
      </p:sp>
      <p:sp>
        <p:nvSpPr>
          <p:cNvPr id="238" name="Updated Feb. 2023 ✅"/>
          <p:cNvSpPr txBox="1"/>
          <p:nvPr/>
        </p:nvSpPr>
        <p:spPr>
          <a:xfrm>
            <a:off x="21899690" y="564176"/>
            <a:ext cx="176525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22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Updated</a:t>
            </a:r>
            <a:br/>
            <a:r>
              <a:t>Feb. 2023 ✅</a:t>
            </a:r>
          </a:p>
        </p:txBody>
      </p:sp>
      <p:grpSp>
        <p:nvGrpSpPr>
          <p:cNvPr id="242" name="Group"/>
          <p:cNvGrpSpPr/>
          <p:nvPr/>
        </p:nvGrpSpPr>
        <p:grpSpPr>
          <a:xfrm>
            <a:off x="1105084" y="4135706"/>
            <a:ext cx="22579431" cy="7518744"/>
            <a:chOff x="0" y="0"/>
            <a:chExt cx="22579429" cy="7518742"/>
          </a:xfrm>
        </p:grpSpPr>
        <p:pic>
          <p:nvPicPr>
            <p:cNvPr id="239" name="FX. Venn - insulin brands top5.pdf" descr="FX. Venn - insulin brands top5.pd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21463" t="0" r="21463" b="0"/>
            <a:stretch>
              <a:fillRect/>
            </a:stretch>
          </p:blipFill>
          <p:spPr>
            <a:xfrm>
              <a:off x="0" y="0"/>
              <a:ext cx="7148594" cy="75187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0" name="FX. Venn - insulin forms.pdf" descr="FX. Venn - insulin forms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27644" r="0" b="27644"/>
            <a:stretch>
              <a:fillRect/>
            </a:stretch>
          </p:blipFill>
          <p:spPr>
            <a:xfrm>
              <a:off x="7515322" y="959287"/>
              <a:ext cx="7518744" cy="56001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1" name="FX. Venn - insulin intake methods.pdf" descr="FX. Venn - insulin intake methods.pd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0998" t="0" r="20998" b="0"/>
            <a:stretch>
              <a:fillRect/>
            </a:stretch>
          </p:blipFill>
          <p:spPr>
            <a:xfrm>
              <a:off x="15314281" y="0"/>
              <a:ext cx="7265149" cy="75187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ilo analyses"/>
          <p:cNvSpPr txBox="1"/>
          <p:nvPr>
            <p:ph type="title"/>
          </p:nvPr>
        </p:nvSpPr>
        <p:spPr>
          <a:xfrm>
            <a:off x="1206500" y="952500"/>
            <a:ext cx="10831446" cy="1433163"/>
          </a:xfrm>
          <a:prstGeom prst="rect">
            <a:avLst/>
          </a:prstGeom>
        </p:spPr>
        <p:txBody>
          <a:bodyPr/>
          <a:lstStyle/>
          <a:p>
            <a:pPr/>
            <a:r>
              <a:t>Silo analyses</a:t>
            </a:r>
          </a:p>
        </p:txBody>
      </p:sp>
      <p:sp>
        <p:nvSpPr>
          <p:cNvPr id="2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6" name="Rationing"/>
          <p:cNvSpPr txBox="1"/>
          <p:nvPr/>
        </p:nvSpPr>
        <p:spPr>
          <a:xfrm>
            <a:off x="1206500" y="2245962"/>
            <a:ext cx="4272676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Rationing</a:t>
            </a:r>
          </a:p>
        </p:txBody>
      </p:sp>
      <p:sp>
        <p:nvSpPr>
          <p:cNvPr id="247" name="Updated Feb. 2023 ✅"/>
          <p:cNvSpPr txBox="1"/>
          <p:nvPr/>
        </p:nvSpPr>
        <p:spPr>
          <a:xfrm>
            <a:off x="21899690" y="564176"/>
            <a:ext cx="176525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22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Updated</a:t>
            </a:r>
            <a:br/>
            <a:r>
              <a:t>Feb. 2023 ✅</a:t>
            </a:r>
          </a:p>
        </p:txBody>
      </p:sp>
      <p:pic>
        <p:nvPicPr>
          <p:cNvPr id="248" name="FX. Ration - BG test.pdf" descr="FX. Ration - BG test.pdf"/>
          <p:cNvPicPr>
            <a:picLocks noChangeAspect="1"/>
          </p:cNvPicPr>
          <p:nvPr/>
        </p:nvPicPr>
        <p:blipFill>
          <a:blip r:embed="rId2">
            <a:extLst/>
          </a:blip>
          <a:srcRect l="0" t="32662" r="0" b="32662"/>
          <a:stretch>
            <a:fillRect/>
          </a:stretch>
        </p:blipFill>
        <p:spPr>
          <a:xfrm>
            <a:off x="1165693" y="4805136"/>
            <a:ext cx="10521741" cy="607794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35000"/>
              </a:srgbClr>
            </a:outerShdw>
          </a:effectLst>
        </p:spPr>
      </p:pic>
      <p:pic>
        <p:nvPicPr>
          <p:cNvPr id="249" name="FX. Ration - insulin.pdf" descr="FX. Ration - insulin.pdf"/>
          <p:cNvPicPr>
            <a:picLocks noChangeAspect="1"/>
          </p:cNvPicPr>
          <p:nvPr/>
        </p:nvPicPr>
        <p:blipFill>
          <a:blip r:embed="rId3">
            <a:extLst/>
          </a:blip>
          <a:srcRect l="0" t="32582" r="0" b="32582"/>
          <a:stretch>
            <a:fillRect/>
          </a:stretch>
        </p:blipFill>
        <p:spPr>
          <a:xfrm>
            <a:off x="12696566" y="4791246"/>
            <a:ext cx="10521740" cy="6105772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3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ilo analyses"/>
          <p:cNvSpPr txBox="1"/>
          <p:nvPr>
            <p:ph type="title"/>
          </p:nvPr>
        </p:nvSpPr>
        <p:spPr>
          <a:xfrm>
            <a:off x="1206500" y="952500"/>
            <a:ext cx="10831446" cy="1433163"/>
          </a:xfrm>
          <a:prstGeom prst="rect">
            <a:avLst/>
          </a:prstGeom>
        </p:spPr>
        <p:txBody>
          <a:bodyPr/>
          <a:lstStyle/>
          <a:p>
            <a:pPr/>
            <a:r>
              <a:t>Silo analyses</a:t>
            </a:r>
          </a:p>
        </p:txBody>
      </p:sp>
      <p:sp>
        <p:nvSpPr>
          <p:cNvPr id="2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3" name="COVID-19 impact"/>
          <p:cNvSpPr txBox="1"/>
          <p:nvPr/>
        </p:nvSpPr>
        <p:spPr>
          <a:xfrm>
            <a:off x="1206500" y="2245962"/>
            <a:ext cx="8129759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COVID-19 impact</a:t>
            </a:r>
          </a:p>
        </p:txBody>
      </p:sp>
      <p:sp>
        <p:nvSpPr>
          <p:cNvPr id="254" name="Updated Feb. 2023 ✅"/>
          <p:cNvSpPr txBox="1"/>
          <p:nvPr/>
        </p:nvSpPr>
        <p:spPr>
          <a:xfrm>
            <a:off x="21899690" y="564176"/>
            <a:ext cx="176525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22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Updated</a:t>
            </a:r>
            <a:br/>
            <a:r>
              <a:t>Feb. 2023 ✅</a:t>
            </a:r>
          </a:p>
        </p:txBody>
      </p:sp>
      <p:pic>
        <p:nvPicPr>
          <p:cNvPr id="255" name="FX. Venn - COVID impact.pdf" descr="FX. Venn - COVID impact.pdf"/>
          <p:cNvPicPr>
            <a:picLocks noChangeAspect="1"/>
          </p:cNvPicPr>
          <p:nvPr/>
        </p:nvPicPr>
        <p:blipFill>
          <a:blip r:embed="rId2">
            <a:extLst/>
          </a:blip>
          <a:srcRect l="0" t="30480" r="0" b="30480"/>
          <a:stretch>
            <a:fillRect/>
          </a:stretch>
        </p:blipFill>
        <p:spPr>
          <a:xfrm>
            <a:off x="6659364" y="4135262"/>
            <a:ext cx="11065296" cy="71960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ilo analyses"/>
          <p:cNvSpPr txBox="1"/>
          <p:nvPr>
            <p:ph type="title"/>
          </p:nvPr>
        </p:nvSpPr>
        <p:spPr>
          <a:xfrm>
            <a:off x="1206500" y="952500"/>
            <a:ext cx="10831446" cy="1433163"/>
          </a:xfrm>
          <a:prstGeom prst="rect">
            <a:avLst/>
          </a:prstGeom>
        </p:spPr>
        <p:txBody>
          <a:bodyPr/>
          <a:lstStyle/>
          <a:p>
            <a:pPr/>
            <a:r>
              <a:t>Silo analyses</a:t>
            </a:r>
          </a:p>
        </p:txBody>
      </p:sp>
      <p:sp>
        <p:nvSpPr>
          <p:cNvPr id="2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9" name="CGM, test strip, and pumps"/>
          <p:cNvSpPr txBox="1"/>
          <p:nvPr/>
        </p:nvSpPr>
        <p:spPr>
          <a:xfrm>
            <a:off x="1206500" y="2245962"/>
            <a:ext cx="8129759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726440">
              <a:defRPr b="1" sz="4840">
                <a:solidFill>
                  <a:srgbClr val="000000"/>
                </a:solidFill>
              </a:defRPr>
            </a:lvl1pPr>
          </a:lstStyle>
          <a:p>
            <a:pPr/>
            <a:r>
              <a:t>CGM, test strip, and pumps</a:t>
            </a:r>
          </a:p>
        </p:txBody>
      </p:sp>
      <p:sp>
        <p:nvSpPr>
          <p:cNvPr id="260" name="Updated Feb. 2023 ✅"/>
          <p:cNvSpPr txBox="1"/>
          <p:nvPr/>
        </p:nvSpPr>
        <p:spPr>
          <a:xfrm>
            <a:off x="21899690" y="564176"/>
            <a:ext cx="176525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22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Updated</a:t>
            </a:r>
            <a:br/>
            <a:r>
              <a:t>Feb. 2023 ✅</a:t>
            </a:r>
          </a:p>
        </p:txBody>
      </p:sp>
      <p:pic>
        <p:nvPicPr>
          <p:cNvPr id="261" name="FX. CGM and brands.pdf" descr="FX. CGM and brands.pdf"/>
          <p:cNvPicPr>
            <a:picLocks noChangeAspect="1"/>
          </p:cNvPicPr>
          <p:nvPr/>
        </p:nvPicPr>
        <p:blipFill>
          <a:blip r:embed="rId2">
            <a:extLst/>
          </a:blip>
          <a:srcRect l="0" t="15972" r="0" b="15972"/>
          <a:stretch>
            <a:fillRect/>
          </a:stretch>
        </p:blipFill>
        <p:spPr>
          <a:xfrm>
            <a:off x="3701081" y="3515008"/>
            <a:ext cx="8224330" cy="9324067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35000"/>
              </a:srgbClr>
            </a:outerShdw>
          </a:effectLst>
        </p:spPr>
      </p:pic>
      <p:grpSp>
        <p:nvGrpSpPr>
          <p:cNvPr id="264" name="Group"/>
          <p:cNvGrpSpPr/>
          <p:nvPr/>
        </p:nvGrpSpPr>
        <p:grpSpPr>
          <a:xfrm>
            <a:off x="12615346" y="3512657"/>
            <a:ext cx="8067573" cy="9328883"/>
            <a:chOff x="0" y="0"/>
            <a:chExt cx="8067572" cy="9328881"/>
          </a:xfrm>
        </p:grpSpPr>
        <p:pic>
          <p:nvPicPr>
            <p:cNvPr id="262" name="FX. Pump brands top5.pdf" descr="FX. Pump brands top5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33424" r="0" b="33424"/>
            <a:stretch>
              <a:fillRect/>
            </a:stretch>
          </p:blipFill>
          <p:spPr>
            <a:xfrm>
              <a:off x="0" y="0"/>
              <a:ext cx="8067573" cy="4455366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sx="100000" sy="100000" kx="0" ky="0" algn="b" rotWithShape="0" blurRad="254000" dist="127000" dir="5400000">
                <a:srgbClr val="000000">
                  <a:alpha val="35000"/>
                </a:srgbClr>
              </a:outerShdw>
            </a:effectLst>
          </p:spPr>
        </p:pic>
        <p:pic>
          <p:nvPicPr>
            <p:cNvPr id="263" name="FX. Strip brands top5.pdf" descr="FX. Strip brands top5.pd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33769" r="0" b="33769"/>
            <a:stretch>
              <a:fillRect/>
            </a:stretch>
          </p:blipFill>
          <p:spPr>
            <a:xfrm>
              <a:off x="0" y="4966392"/>
              <a:ext cx="8067573" cy="4362490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sx="100000" sy="100000" kx="0" ky="0" algn="b" rotWithShape="0" blurRad="254000" dist="127000" dir="5400000">
                <a:srgbClr val="000000">
                  <a:alpha val="35000"/>
                </a:srgbClr>
              </a:outerShdw>
            </a:effectLst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FX. Glucagon yesno.pdf" descr="FX. Glucagon yesno.pdf"/>
          <p:cNvPicPr>
            <a:picLocks noChangeAspect="1"/>
          </p:cNvPicPr>
          <p:nvPr/>
        </p:nvPicPr>
        <p:blipFill>
          <a:blip r:embed="rId2">
            <a:extLst/>
          </a:blip>
          <a:srcRect l="0" t="5174" r="0" b="5174"/>
          <a:stretch>
            <a:fillRect/>
          </a:stretch>
        </p:blipFill>
        <p:spPr>
          <a:xfrm>
            <a:off x="4934654" y="3306431"/>
            <a:ext cx="6456438" cy="964243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35000"/>
              </a:srgbClr>
            </a:outerShdw>
          </a:effectLst>
        </p:spPr>
      </p:pic>
      <p:sp>
        <p:nvSpPr>
          <p:cNvPr id="267" name="Silo analyses"/>
          <p:cNvSpPr txBox="1"/>
          <p:nvPr>
            <p:ph type="title"/>
          </p:nvPr>
        </p:nvSpPr>
        <p:spPr>
          <a:xfrm>
            <a:off x="1206500" y="952500"/>
            <a:ext cx="10831446" cy="1433163"/>
          </a:xfrm>
          <a:prstGeom prst="rect">
            <a:avLst/>
          </a:prstGeom>
        </p:spPr>
        <p:txBody>
          <a:bodyPr/>
          <a:lstStyle/>
          <a:p>
            <a:pPr/>
            <a:r>
              <a:t>Silo analyses</a:t>
            </a:r>
          </a:p>
        </p:txBody>
      </p:sp>
      <p:sp>
        <p:nvSpPr>
          <p:cNvPr id="2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9" name="Glucagon kit"/>
          <p:cNvSpPr txBox="1"/>
          <p:nvPr/>
        </p:nvSpPr>
        <p:spPr>
          <a:xfrm>
            <a:off x="1206500" y="2245962"/>
            <a:ext cx="8129759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Glucagon kit</a:t>
            </a:r>
          </a:p>
        </p:txBody>
      </p:sp>
      <p:pic>
        <p:nvPicPr>
          <p:cNvPr id="270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41286" y="6972868"/>
            <a:ext cx="6185731" cy="401313"/>
          </a:xfrm>
          <a:prstGeom prst="rect">
            <a:avLst/>
          </a:prstGeom>
        </p:spPr>
      </p:pic>
      <p:sp>
        <p:nvSpPr>
          <p:cNvPr id="272" name="Updated Feb. 2023 ✅"/>
          <p:cNvSpPr txBox="1"/>
          <p:nvPr/>
        </p:nvSpPr>
        <p:spPr>
          <a:xfrm>
            <a:off x="21899690" y="564176"/>
            <a:ext cx="176525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22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Updated</a:t>
            </a:r>
            <a:br/>
            <a:r>
              <a:t>Feb. 2023 ✅</a:t>
            </a:r>
          </a:p>
        </p:txBody>
      </p:sp>
      <p:pic>
        <p:nvPicPr>
          <p:cNvPr id="273" name="FX. Glucagon no - reasons.pdf" descr="FX. Glucagon no - reasons.pdf"/>
          <p:cNvPicPr>
            <a:picLocks noChangeAspect="1"/>
          </p:cNvPicPr>
          <p:nvPr/>
        </p:nvPicPr>
        <p:blipFill>
          <a:blip r:embed="rId4">
            <a:extLst/>
          </a:blip>
          <a:srcRect l="0" t="18129" r="0" b="18129"/>
          <a:stretch>
            <a:fillRect/>
          </a:stretch>
        </p:blipFill>
        <p:spPr>
          <a:xfrm>
            <a:off x="13596585" y="3401887"/>
            <a:ext cx="8410472" cy="89305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FX. Ketone kit yesno.pdf" descr="FX. Ketone kit yesno.pdf"/>
          <p:cNvPicPr>
            <a:picLocks noChangeAspect="1"/>
          </p:cNvPicPr>
          <p:nvPr/>
        </p:nvPicPr>
        <p:blipFill>
          <a:blip r:embed="rId2">
            <a:extLst/>
          </a:blip>
          <a:srcRect l="0" t="5111" r="0" b="5111"/>
          <a:stretch>
            <a:fillRect/>
          </a:stretch>
        </p:blipFill>
        <p:spPr>
          <a:xfrm>
            <a:off x="5556355" y="3194176"/>
            <a:ext cx="6240643" cy="933327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35000"/>
              </a:srgbClr>
            </a:outerShdw>
          </a:effectLst>
        </p:spPr>
      </p:pic>
      <p:sp>
        <p:nvSpPr>
          <p:cNvPr id="276" name="Silo analyses"/>
          <p:cNvSpPr txBox="1"/>
          <p:nvPr>
            <p:ph type="title"/>
          </p:nvPr>
        </p:nvSpPr>
        <p:spPr>
          <a:xfrm>
            <a:off x="1206500" y="952500"/>
            <a:ext cx="10831446" cy="1433163"/>
          </a:xfrm>
          <a:prstGeom prst="rect">
            <a:avLst/>
          </a:prstGeom>
        </p:spPr>
        <p:txBody>
          <a:bodyPr/>
          <a:lstStyle/>
          <a:p>
            <a:pPr/>
            <a:r>
              <a:t>Silo analyses</a:t>
            </a:r>
          </a:p>
        </p:txBody>
      </p:sp>
      <p:sp>
        <p:nvSpPr>
          <p:cNvPr id="2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8" name="Ketone kit"/>
          <p:cNvSpPr txBox="1"/>
          <p:nvPr/>
        </p:nvSpPr>
        <p:spPr>
          <a:xfrm>
            <a:off x="1206500" y="2245962"/>
            <a:ext cx="8129759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Ketone kit</a:t>
            </a:r>
          </a:p>
        </p:txBody>
      </p:sp>
      <p:pic>
        <p:nvPicPr>
          <p:cNvPr id="279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76916" y="6869147"/>
            <a:ext cx="4852406" cy="401314"/>
          </a:xfrm>
          <a:prstGeom prst="rect">
            <a:avLst/>
          </a:prstGeom>
        </p:spPr>
      </p:pic>
      <p:sp>
        <p:nvSpPr>
          <p:cNvPr id="281" name="Updated Feb. 2023 ✅"/>
          <p:cNvSpPr txBox="1"/>
          <p:nvPr/>
        </p:nvSpPr>
        <p:spPr>
          <a:xfrm>
            <a:off x="21899690" y="564176"/>
            <a:ext cx="176525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22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Updated</a:t>
            </a:r>
            <a:br/>
            <a:r>
              <a:t>Feb. 2023 ✅</a:t>
            </a:r>
          </a:p>
        </p:txBody>
      </p:sp>
      <p:pic>
        <p:nvPicPr>
          <p:cNvPr id="282" name="FX. Ketone kit no - reasons.pdf" descr="FX. Ketone kit no - reasons.pdf"/>
          <p:cNvPicPr>
            <a:picLocks noChangeAspect="1"/>
          </p:cNvPicPr>
          <p:nvPr/>
        </p:nvPicPr>
        <p:blipFill>
          <a:blip r:embed="rId4">
            <a:extLst/>
          </a:blip>
          <a:srcRect l="0" t="22296" r="0" b="22296"/>
          <a:stretch>
            <a:fillRect/>
          </a:stretch>
        </p:blipFill>
        <p:spPr>
          <a:xfrm>
            <a:off x="13581837" y="4143380"/>
            <a:ext cx="7734269" cy="71389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FX. Costs density plots.pdf" descr="FX. Costs density plots.pdf"/>
          <p:cNvPicPr>
            <a:picLocks noChangeAspect="1"/>
          </p:cNvPicPr>
          <p:nvPr/>
        </p:nvPicPr>
        <p:blipFill>
          <a:blip r:embed="rId2">
            <a:extLst/>
          </a:blip>
          <a:srcRect l="0" t="6093" r="0" b="2745"/>
          <a:stretch>
            <a:fillRect/>
          </a:stretch>
        </p:blipFill>
        <p:spPr>
          <a:xfrm>
            <a:off x="4301926" y="3287778"/>
            <a:ext cx="15780159" cy="10177410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Silo analyses"/>
          <p:cNvSpPr txBox="1"/>
          <p:nvPr>
            <p:ph type="title"/>
          </p:nvPr>
        </p:nvSpPr>
        <p:spPr>
          <a:xfrm>
            <a:off x="1206500" y="952500"/>
            <a:ext cx="10831446" cy="1433163"/>
          </a:xfrm>
          <a:prstGeom prst="rect">
            <a:avLst/>
          </a:prstGeom>
        </p:spPr>
        <p:txBody>
          <a:bodyPr/>
          <a:lstStyle/>
          <a:p>
            <a:pPr/>
            <a:r>
              <a:t>Silo analyses</a:t>
            </a:r>
          </a:p>
        </p:txBody>
      </p:sp>
      <p:sp>
        <p:nvSpPr>
          <p:cNvPr id="286" name="Cost distributions"/>
          <p:cNvSpPr txBox="1"/>
          <p:nvPr/>
        </p:nvSpPr>
        <p:spPr>
          <a:xfrm>
            <a:off x="1206500" y="2245962"/>
            <a:ext cx="8129759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Cost distributions</a:t>
            </a:r>
          </a:p>
        </p:txBody>
      </p:sp>
      <p:sp>
        <p:nvSpPr>
          <p:cNvPr id="287" name="Note: 0 USD are not shown because lost by the log transformation: log(0) = -∞"/>
          <p:cNvSpPr txBox="1"/>
          <p:nvPr/>
        </p:nvSpPr>
        <p:spPr>
          <a:xfrm>
            <a:off x="16885209" y="11566702"/>
            <a:ext cx="5731765" cy="1197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i="1"/>
            </a:pPr>
            <a:r>
              <a:rPr b="1" u="sng"/>
              <a:t>Note:</a:t>
            </a:r>
            <a:br>
              <a:rPr b="1" u="sng"/>
            </a:br>
            <a:r>
              <a:t>0 USD are not shown because lost by the</a:t>
            </a:r>
            <a:br/>
            <a:r>
              <a:t>log transformation: log(0) = -∞</a:t>
            </a:r>
          </a:p>
        </p:txBody>
      </p:sp>
      <p:sp>
        <p:nvSpPr>
          <p:cNvPr id="288" name="outlier?"/>
          <p:cNvSpPr txBox="1"/>
          <p:nvPr/>
        </p:nvSpPr>
        <p:spPr>
          <a:xfrm>
            <a:off x="11154785" y="3832549"/>
            <a:ext cx="1124713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outlier?</a:t>
            </a:r>
          </a:p>
        </p:txBody>
      </p:sp>
      <p:pic>
        <p:nvPicPr>
          <p:cNvPr id="289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4055629">
            <a:off x="11349586" y="4668509"/>
            <a:ext cx="1082386" cy="352234"/>
          </a:xfrm>
          <a:prstGeom prst="rect">
            <a:avLst/>
          </a:prstGeom>
        </p:spPr>
      </p:pic>
      <p:sp>
        <p:nvSpPr>
          <p:cNvPr id="291" name="Updated Feb. 2023 ✅"/>
          <p:cNvSpPr txBox="1"/>
          <p:nvPr/>
        </p:nvSpPr>
        <p:spPr>
          <a:xfrm>
            <a:off x="21899690" y="564176"/>
            <a:ext cx="176525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22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Updated</a:t>
            </a:r>
            <a:br/>
            <a:r>
              <a:t>Feb. 2023 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4" name="Cases where a respondent indicated costs for an insulin-management method they say they don’t use…"/>
          <p:cNvSpPr txBox="1"/>
          <p:nvPr/>
        </p:nvSpPr>
        <p:spPr>
          <a:xfrm>
            <a:off x="1206500" y="2953664"/>
            <a:ext cx="22560582" cy="9842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472440" indent="-472440" algn="l" defTabSz="767715">
              <a:spcBef>
                <a:spcPts val="3200"/>
              </a:spcBef>
              <a:buSzPct val="150000"/>
              <a:buChar char="‣"/>
              <a:defRPr spc="-37" sz="3720">
                <a:solidFill>
                  <a:srgbClr val="000000"/>
                </a:solidFill>
              </a:defRPr>
            </a:pPr>
            <a:r>
              <a:t>Cases where a respondent indicated costs for an insulin-management method they say they don’t use</a:t>
            </a:r>
          </a:p>
          <a:p>
            <a:pPr marL="472440" indent="-472440" algn="l" defTabSz="767715">
              <a:spcBef>
                <a:spcPts val="3200"/>
              </a:spcBef>
              <a:buSzPct val="150000"/>
              <a:buChar char="‣"/>
              <a:defRPr spc="-37" sz="3720">
                <a:solidFill>
                  <a:srgbClr val="000000"/>
                </a:solidFill>
              </a:defRPr>
            </a:pPr>
            <a:r>
              <a:t>Found in:</a:t>
            </a:r>
            <a:br/>
            <a:r>
              <a:t>- Insulin pen &amp; needle</a:t>
            </a:r>
            <a:br/>
            <a:r>
              <a:t>- Insulin pump</a:t>
            </a:r>
            <a:br/>
            <a:r>
              <a:rPr>
                <a:latin typeface="Fira Code Regular"/>
                <a:ea typeface="Fira Code Regular"/>
                <a:cs typeface="Fira Code Regular"/>
                <a:sym typeface="Fira Code Regular"/>
              </a:rPr>
              <a:t>=&gt;</a:t>
            </a:r>
            <a:r>
              <a:t> See next slides</a:t>
            </a:r>
          </a:p>
          <a:p>
            <a:pPr marL="472440" indent="-472440" algn="l" defTabSz="767715">
              <a:spcBef>
                <a:spcPts val="3200"/>
              </a:spcBef>
              <a:buSzPct val="150000"/>
              <a:buChar char="‣"/>
              <a:defRPr spc="-37" sz="3720">
                <a:solidFill>
                  <a:srgbClr val="000000"/>
                </a:solidFill>
              </a:defRPr>
            </a:pPr>
            <a:r>
              <a:t>Not found in:</a:t>
            </a:r>
            <a:br/>
            <a:r>
              <a:t>- BG test strips</a:t>
            </a:r>
            <a:br/>
            <a:r>
              <a:t>- CGM</a:t>
            </a:r>
            <a:br/>
            <a:r>
              <a:t>- Glucagon</a:t>
            </a:r>
            <a:br/>
            <a:r>
              <a:t>- Ketone strips</a:t>
            </a:r>
          </a:p>
          <a:p>
            <a:pPr marL="472440" indent="-472440" algn="l" defTabSz="767715">
              <a:spcBef>
                <a:spcPts val="3200"/>
              </a:spcBef>
              <a:buSzPct val="150000"/>
              <a:buChar char="‣"/>
              <a:defRPr spc="-37" sz="3720">
                <a:solidFill>
                  <a:srgbClr val="000000"/>
                </a:solidFill>
              </a:defRPr>
            </a:pPr>
            <a:r>
              <a:t>Only two respondents: ID </a:t>
            </a:r>
            <a:r>
              <a:rPr b="1"/>
              <a:t>807</a:t>
            </a:r>
            <a:r>
              <a:t> &amp; ID </a:t>
            </a:r>
            <a:r>
              <a:rPr b="1"/>
              <a:t>903</a:t>
            </a:r>
          </a:p>
          <a:p>
            <a:pPr marL="472440" indent="-472440" algn="l" defTabSz="767715">
              <a:spcBef>
                <a:spcPts val="3200"/>
              </a:spcBef>
              <a:buSzPct val="150000"/>
              <a:buChar char="‣"/>
              <a:defRPr spc="-37" sz="3720">
                <a:solidFill>
                  <a:srgbClr val="000000"/>
                </a:solidFill>
              </a:defRPr>
            </a:pPr>
            <a:r>
              <a:t>Action:</a:t>
            </a:r>
            <a:br/>
            <a:r>
              <a:t>a) costs were removed for these events</a:t>
            </a:r>
            <a:br/>
            <a:r>
              <a:t>b) total OoPE/month were recalculated for these two respondents</a:t>
            </a:r>
          </a:p>
        </p:txBody>
      </p:sp>
      <p:sp>
        <p:nvSpPr>
          <p:cNvPr id="295" name="Survey inconsistencies: OoPEs"/>
          <p:cNvSpPr txBox="1"/>
          <p:nvPr>
            <p:ph type="title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</p:spPr>
        <p:txBody>
          <a:bodyPr/>
          <a:lstStyle/>
          <a:p>
            <a:pPr/>
            <a:r>
              <a:t>Survey inconsistencies: OoPEs</a:t>
            </a:r>
          </a:p>
        </p:txBody>
      </p:sp>
      <p:pic>
        <p:nvPicPr>
          <p:cNvPr id="296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9853500">
            <a:off x="-375132" y="7084516"/>
            <a:ext cx="23110994" cy="76201"/>
          </a:xfrm>
          <a:prstGeom prst="rect">
            <a:avLst/>
          </a:prstGeom>
        </p:spPr>
      </p:pic>
      <p:sp>
        <p:nvSpPr>
          <p:cNvPr id="298" name="Updated Feb. 2023 ✅"/>
          <p:cNvSpPr txBox="1"/>
          <p:nvPr/>
        </p:nvSpPr>
        <p:spPr>
          <a:xfrm>
            <a:off x="21899690" y="564176"/>
            <a:ext cx="176525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22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Updated</a:t>
            </a:r>
            <a:br/>
            <a:r>
              <a:t>Feb. 2023 ✅</a:t>
            </a:r>
          </a:p>
        </p:txBody>
      </p:sp>
      <p:sp>
        <p:nvSpPr>
          <p:cNvPr id="299" name="Happens to be the manually-detected duplicates (that are removed)… so problem solved!"/>
          <p:cNvSpPr txBox="1"/>
          <p:nvPr/>
        </p:nvSpPr>
        <p:spPr>
          <a:xfrm>
            <a:off x="10528313" y="8511798"/>
            <a:ext cx="10020221" cy="2612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defTabSz="825500">
              <a:defRPr sz="32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Happens to be the manually-detected duplicates (that are removed)… so problem solved!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2" name="Survey inconsistencies: OoPEs"/>
          <p:cNvSpPr txBox="1"/>
          <p:nvPr>
            <p:ph type="title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</p:spPr>
        <p:txBody>
          <a:bodyPr/>
          <a:lstStyle/>
          <a:p>
            <a:pPr/>
            <a:r>
              <a:t>Survey inconsistencies: OoPEs</a:t>
            </a:r>
          </a:p>
        </p:txBody>
      </p:sp>
      <p:sp>
        <p:nvSpPr>
          <p:cNvPr id="303" name="1:  Usage &amp; OoPEs for insulin pen &amp; needles:"/>
          <p:cNvSpPr txBox="1"/>
          <p:nvPr/>
        </p:nvSpPr>
        <p:spPr>
          <a:xfrm>
            <a:off x="1206500" y="2953664"/>
            <a:ext cx="13614526" cy="1844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08000" indent="-508000" algn="l" defTabSz="825500">
              <a:spcBef>
                <a:spcPts val="3500"/>
              </a:spcBef>
              <a:buSzPct val="150000"/>
              <a:buChar char="‣"/>
              <a:defRPr spc="-39" sz="4000">
                <a:solidFill>
                  <a:srgbClr val="000000"/>
                </a:solidFill>
              </a:defRPr>
            </a:lvl1pPr>
          </a:lstStyle>
          <a:p>
            <a:pPr/>
            <a:r>
              <a:t>1:  Usage &amp; OoPEs for insulin pen &amp; needles:</a:t>
            </a:r>
          </a:p>
        </p:txBody>
      </p:sp>
      <p:pic>
        <p:nvPicPr>
          <p:cNvPr id="304" name="Screenshot 2022-11-07 at 11.03.29.png" descr="Screenshot 2022-11-07 at 11.03.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200" y="3750853"/>
            <a:ext cx="15621000" cy="27305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305" name="Screenshot 2022-11-07 at 11.03.54.png" descr="Screenshot 2022-11-07 at 11.03.5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9200" y="6826792"/>
            <a:ext cx="15621000" cy="181919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306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46300" y="8128507"/>
            <a:ext cx="1847163" cy="76201"/>
          </a:xfrm>
          <a:prstGeom prst="rect">
            <a:avLst/>
          </a:prstGeom>
        </p:spPr>
      </p:pic>
      <p:pic>
        <p:nvPicPr>
          <p:cNvPr id="308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27376" y="8128507"/>
            <a:ext cx="743145" cy="76201"/>
          </a:xfrm>
          <a:prstGeom prst="rect">
            <a:avLst/>
          </a:prstGeom>
        </p:spPr>
      </p:pic>
      <p:pic>
        <p:nvPicPr>
          <p:cNvPr id="310" name="Line Line" descr="Line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44700" y="8498342"/>
            <a:ext cx="1205828" cy="76201"/>
          </a:xfrm>
          <a:prstGeom prst="rect">
            <a:avLst/>
          </a:prstGeom>
        </p:spPr>
      </p:pic>
      <p:pic>
        <p:nvPicPr>
          <p:cNvPr id="322" name="Connection Line" descr="Connection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699211" y="4197493"/>
            <a:ext cx="7705964" cy="3150816"/>
          </a:xfrm>
          <a:prstGeom prst="rect">
            <a:avLst/>
          </a:prstGeom>
        </p:spPr>
      </p:pic>
      <p:pic>
        <p:nvPicPr>
          <p:cNvPr id="324" name="Connection Line" descr="Connection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719611" y="4622048"/>
            <a:ext cx="7688660" cy="2698401"/>
          </a:xfrm>
          <a:prstGeom prst="rect">
            <a:avLst/>
          </a:prstGeom>
        </p:spPr>
      </p:pic>
      <p:sp>
        <p:nvSpPr>
          <p:cNvPr id="314" name="Question of cost for pen &amp; needles (#24) should only appear in the survey if respondents had indicated using syringes or pens with pen needles in question #22."/>
          <p:cNvSpPr txBox="1"/>
          <p:nvPr/>
        </p:nvSpPr>
        <p:spPr>
          <a:xfrm>
            <a:off x="17133182" y="6814092"/>
            <a:ext cx="6976100" cy="1844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08000" indent="-508000" algn="l" defTabSz="825500">
              <a:spcBef>
                <a:spcPts val="3500"/>
              </a:spcBef>
              <a:buSzPct val="150000"/>
              <a:buChar char="‣"/>
              <a:defRPr spc="-25" sz="2500">
                <a:solidFill>
                  <a:srgbClr val="000000"/>
                </a:solidFill>
              </a:defRPr>
            </a:pPr>
            <a:r>
              <a:t>Question of </a:t>
            </a:r>
            <a:r>
              <a:rPr i="1" u="sng"/>
              <a:t>cost for pen &amp; needles (#24)</a:t>
            </a:r>
            <a:r>
              <a:t> should only appear in the survey if respondents had indicated using </a:t>
            </a:r>
            <a:r>
              <a:rPr i="1" u="sng"/>
              <a:t>syringes or pens with pen needles</a:t>
            </a:r>
            <a:r>
              <a:t> in question #22. </a:t>
            </a:r>
          </a:p>
        </p:txBody>
      </p:sp>
      <p:pic>
        <p:nvPicPr>
          <p:cNvPr id="315" name="Screenshot 2022-11-07 at 11.07.55.png" descr="Screenshot 2022-11-07 at 11.07.55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06500" y="8996588"/>
            <a:ext cx="15646400" cy="210717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316" name="But two respondents could indicate costs in question #24 without having the necessary ‘checks’ in question #22."/>
          <p:cNvSpPr txBox="1"/>
          <p:nvPr/>
        </p:nvSpPr>
        <p:spPr>
          <a:xfrm>
            <a:off x="17133182" y="9127880"/>
            <a:ext cx="6976100" cy="1844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08000" indent="-508000" algn="l" defTabSz="825500">
              <a:spcBef>
                <a:spcPts val="3500"/>
              </a:spcBef>
              <a:buSzPct val="150000"/>
              <a:buChar char="‣"/>
              <a:defRPr spc="-25" sz="2500">
                <a:solidFill>
                  <a:srgbClr val="000000"/>
                </a:solidFill>
              </a:defRPr>
            </a:lvl1pPr>
          </a:lstStyle>
          <a:p>
            <a:pPr/>
            <a:r>
              <a:t>But two respondents could indicate costs in question #24 without having the necessary ‘checks’ in question #22.</a:t>
            </a:r>
          </a:p>
        </p:txBody>
      </p:sp>
      <p:sp>
        <p:nvSpPr>
          <p:cNvPr id="317" name="I see in #24 that the values required for showing the field are named “insulin_how(0)” and “insulin_how(1)”, whereas those values in question #22 are named “insulin_how__0” and “insulin_how__1”. Could that be the reason why the survey logic did not work?"/>
          <p:cNvSpPr txBox="1"/>
          <p:nvPr/>
        </p:nvSpPr>
        <p:spPr>
          <a:xfrm>
            <a:off x="1206500" y="11534959"/>
            <a:ext cx="15610933" cy="1225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497840" indent="-497840" algn="l" defTabSz="808990">
              <a:spcBef>
                <a:spcPts val="3400"/>
              </a:spcBef>
              <a:buSzPct val="150000"/>
              <a:buChar char="‣"/>
              <a:defRPr spc="-24" sz="2450">
                <a:solidFill>
                  <a:srgbClr val="000000"/>
                </a:solidFill>
              </a:defRPr>
            </a:pPr>
            <a:r>
              <a:t>I see in </a:t>
            </a:r>
            <a:r>
              <a:rPr i="1" u="sng"/>
              <a:t>#24</a:t>
            </a:r>
            <a:r>
              <a:t> that the values required for showing the field are named “insulin_how(0)” and “insulin_how(1)”, whereas those values in </a:t>
            </a:r>
            <a:r>
              <a:rPr i="1" u="sng"/>
              <a:t>question #22</a:t>
            </a:r>
            <a:r>
              <a:t> are named “insulin_how__0” and “insulin_how__1”.</a:t>
            </a:r>
            <a:br/>
            <a:r>
              <a:t>Could that be the reason why the survey logic did not work? If so, that problem is systemic.</a:t>
            </a:r>
          </a:p>
        </p:txBody>
      </p:sp>
      <p:sp>
        <p:nvSpPr>
          <p:cNvPr id="318" name="Note: perhaps the fact that some respondents not being 18+ age still had access to the whole survey originates from the same survey logic problem."/>
          <p:cNvSpPr txBox="1"/>
          <p:nvPr/>
        </p:nvSpPr>
        <p:spPr>
          <a:xfrm>
            <a:off x="17260182" y="11225514"/>
            <a:ext cx="6976100" cy="1844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08000" indent="-508000" algn="l" defTabSz="825500">
              <a:spcBef>
                <a:spcPts val="3500"/>
              </a:spcBef>
              <a:buSzPct val="150000"/>
              <a:buChar char="‣"/>
              <a:defRPr i="1" spc="-25" sz="2500">
                <a:solidFill>
                  <a:schemeClr val="accent4">
                    <a:hueOff val="-1247790"/>
                    <a:lumOff val="-12326"/>
                  </a:schemeClr>
                </a:solidFill>
              </a:defRPr>
            </a:pPr>
            <a:r>
              <a:rPr b="1" u="sng"/>
              <a:t>Note:</a:t>
            </a:r>
            <a:r>
              <a:t> perhaps the fact that some respondents not being 18+ age still had access to the whole survey originates from the same survey logic problem. </a:t>
            </a:r>
          </a:p>
        </p:txBody>
      </p:sp>
      <p:pic>
        <p:nvPicPr>
          <p:cNvPr id="319" name="Line Line" descr="Line 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19853500">
            <a:off x="-375132" y="7084516"/>
            <a:ext cx="23110994" cy="76201"/>
          </a:xfrm>
          <a:prstGeom prst="rect">
            <a:avLst/>
          </a:prstGeom>
        </p:spPr>
      </p:pic>
      <p:sp>
        <p:nvSpPr>
          <p:cNvPr id="321" name="Updated Feb. 2023 ✅"/>
          <p:cNvSpPr txBox="1"/>
          <p:nvPr/>
        </p:nvSpPr>
        <p:spPr>
          <a:xfrm>
            <a:off x="21899690" y="564176"/>
            <a:ext cx="176525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22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Updated</a:t>
            </a:r>
            <a:br/>
            <a:r>
              <a:t>Feb. 2023 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ont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Content</a:t>
            </a:r>
          </a:p>
        </p:txBody>
      </p:sp>
      <p:sp>
        <p:nvSpPr>
          <p:cNvPr id="156" name="Simplification of question names…"/>
          <p:cNvSpPr txBox="1"/>
          <p:nvPr>
            <p:ph type="body" idx="1"/>
          </p:nvPr>
        </p:nvSpPr>
        <p:spPr>
          <a:xfrm>
            <a:off x="1206500" y="3335229"/>
            <a:ext cx="20446190" cy="891235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80000"/>
              </a:lnSpc>
            </a:pPr>
            <a:r>
              <a:rPr u="sng">
                <a:hlinkClick r:id="rId2" invalidUrl="" action="ppaction://hlinksldjump" tgtFrame="" tooltip="" history="1" highlightClick="0" endSnd="0"/>
              </a:rPr>
              <a:t>Simplification of question names</a:t>
            </a:r>
          </a:p>
          <a:p>
            <a:pPr>
              <a:lnSpc>
                <a:spcPct val="180000"/>
              </a:lnSpc>
            </a:pPr>
            <a:r>
              <a:rPr u="sng">
                <a:hlinkClick r:id="rId3" invalidUrl="" action="ppaction://hlinksldjump" tgtFrame="" tooltip="" history="1" highlightClick="0" endSnd="0"/>
              </a:rPr>
              <a:t>Data cleaning: cumulative filtering</a:t>
            </a:r>
          </a:p>
          <a:p>
            <a:pPr>
              <a:lnSpc>
                <a:spcPct val="180000"/>
              </a:lnSpc>
            </a:pPr>
            <a:r>
              <a:rPr u="sng">
                <a:hlinkClick r:id="rId4" invalidUrl="" action="ppaction://hlinksldjump" tgtFrame="" tooltip="" history="1" highlightClick="0" endSnd="0"/>
              </a:rPr>
              <a:t>Standardise costs to USD</a:t>
            </a:r>
          </a:p>
          <a:p>
            <a:pPr>
              <a:lnSpc>
                <a:spcPct val="180000"/>
              </a:lnSpc>
            </a:pPr>
            <a:r>
              <a:rPr u="sng">
                <a:hlinkClick r:id="rId5" invalidUrl="" action="ppaction://hlinksldjump" tgtFrame="" tooltip="" history="1" highlightClick="0" endSnd="0"/>
              </a:rPr>
              <a:t>Uncomplete records</a:t>
            </a:r>
          </a:p>
          <a:p>
            <a:pPr>
              <a:lnSpc>
                <a:spcPct val="180000"/>
              </a:lnSpc>
            </a:pPr>
            <a:r>
              <a:rPr u="sng">
                <a:hlinkClick r:id="rId6" invalidUrl="" action="ppaction://hlinksldjump" tgtFrame="" tooltip="" history="1" highlightClick="0" endSnd="0"/>
              </a:rPr>
              <a:t>Silo analyses</a:t>
            </a:r>
          </a:p>
        </p:txBody>
      </p:sp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Screenshot 2022-11-07 at 11.19.30.png" descr="Screenshot 2022-11-07 at 11.19.30.png"/>
          <p:cNvPicPr>
            <a:picLocks noChangeAspect="1"/>
          </p:cNvPicPr>
          <p:nvPr/>
        </p:nvPicPr>
        <p:blipFill>
          <a:blip r:embed="rId2">
            <a:extLst/>
          </a:blip>
          <a:srcRect l="0" t="0" r="2834" b="0"/>
          <a:stretch>
            <a:fillRect/>
          </a:stretch>
        </p:blipFill>
        <p:spPr>
          <a:xfrm>
            <a:off x="1219200" y="6739814"/>
            <a:ext cx="15671757" cy="24384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3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9" name="2: Usage &amp; OoPEs for insulin pump:"/>
          <p:cNvSpPr txBox="1"/>
          <p:nvPr/>
        </p:nvSpPr>
        <p:spPr>
          <a:xfrm>
            <a:off x="1206500" y="2953664"/>
            <a:ext cx="13614526" cy="1844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08000" indent="-508000" algn="l" defTabSz="825500">
              <a:spcBef>
                <a:spcPts val="3500"/>
              </a:spcBef>
              <a:buSzPct val="150000"/>
              <a:buChar char="‣"/>
              <a:defRPr spc="-39" sz="4000">
                <a:solidFill>
                  <a:srgbClr val="000000"/>
                </a:solidFill>
              </a:defRPr>
            </a:lvl1pPr>
          </a:lstStyle>
          <a:p>
            <a:pPr/>
            <a:r>
              <a:t>2: Usage &amp; OoPEs for insulin pump:</a:t>
            </a:r>
          </a:p>
        </p:txBody>
      </p:sp>
      <p:sp>
        <p:nvSpPr>
          <p:cNvPr id="330" name="Same problem: - one respondent could indicate pump-related OoPEs (#42 &amp; #43) without having declared using a pump as a insulin administration method (#22) - variable names are different between Q42-43 (“insulin_how(2)”) and Q22 (“insulin_how__2”).…"/>
          <p:cNvSpPr txBox="1"/>
          <p:nvPr/>
        </p:nvSpPr>
        <p:spPr>
          <a:xfrm>
            <a:off x="1206500" y="11119773"/>
            <a:ext cx="21329914" cy="1957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477519" indent="-477519" algn="l" defTabSz="775969">
              <a:spcBef>
                <a:spcPts val="3200"/>
              </a:spcBef>
              <a:buSzPct val="150000"/>
              <a:buChar char="‣"/>
              <a:defRPr spc="-23" sz="2350">
                <a:solidFill>
                  <a:srgbClr val="000000"/>
                </a:solidFill>
              </a:defRPr>
            </a:pPr>
            <a:r>
              <a:t>Same problem:</a:t>
            </a:r>
            <a:br/>
            <a:r>
              <a:t>- one respondent could indicate pump-related OoPEs (#42 &amp; #43) without having declared using a pump as a insulin administration method (#22)</a:t>
            </a:r>
            <a:br/>
            <a:r>
              <a:t>- variable names are different between Q42-43 (</a:t>
            </a:r>
            <a:r>
              <a:rPr i="1"/>
              <a:t>“insulin_how(2)”</a:t>
            </a:r>
            <a:r>
              <a:t>) and Q22 (</a:t>
            </a:r>
            <a:r>
              <a:rPr i="1"/>
              <a:t>“insulin_how__2”</a:t>
            </a:r>
            <a:r>
              <a:t>).</a:t>
            </a:r>
          </a:p>
          <a:p>
            <a:pPr marL="477519" indent="-477519" algn="l" defTabSz="775969">
              <a:spcBef>
                <a:spcPts val="3200"/>
              </a:spcBef>
              <a:buSzPct val="150000"/>
              <a:buChar char="‣"/>
              <a:defRPr spc="-23" sz="2350">
                <a:solidFill>
                  <a:srgbClr val="000000"/>
                </a:solidFill>
              </a:defRPr>
            </a:pPr>
            <a:r>
              <a:t>Note that it’s also ID 807 as in the previous slide.</a:t>
            </a:r>
          </a:p>
        </p:txBody>
      </p:sp>
      <p:pic>
        <p:nvPicPr>
          <p:cNvPr id="331" name="Screenshot 2022-11-07 at 11.15.56.png" descr="Screenshot 2022-11-07 at 11.15.5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9200" y="3902187"/>
            <a:ext cx="15659100" cy="27813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332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84552" y="7842354"/>
            <a:ext cx="1562570" cy="76201"/>
          </a:xfrm>
          <a:prstGeom prst="rect">
            <a:avLst/>
          </a:prstGeom>
        </p:spPr>
      </p:pic>
      <p:pic>
        <p:nvPicPr>
          <p:cNvPr id="343" name="Connection Line" descr="Connection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26577" y="5220747"/>
            <a:ext cx="8864859" cy="2497618"/>
          </a:xfrm>
          <a:prstGeom prst="rect">
            <a:avLst/>
          </a:prstGeom>
        </p:spPr>
      </p:pic>
      <p:pic>
        <p:nvPicPr>
          <p:cNvPr id="335" name="Line Line" descr="Line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84552" y="9064721"/>
            <a:ext cx="1562570" cy="76201"/>
          </a:xfrm>
          <a:prstGeom prst="rect">
            <a:avLst/>
          </a:prstGeom>
        </p:spPr>
      </p:pic>
      <p:pic>
        <p:nvPicPr>
          <p:cNvPr id="345" name="Connection Line" descr="Connection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397963" y="5190863"/>
            <a:ext cx="8883411" cy="3668649"/>
          </a:xfrm>
          <a:prstGeom prst="rect">
            <a:avLst/>
          </a:prstGeom>
        </p:spPr>
      </p:pic>
      <p:pic>
        <p:nvPicPr>
          <p:cNvPr id="338" name="Screenshot 2022-11-07 at 11.21.09.png" descr="Screenshot 2022-11-07 at 11.21.09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06500" y="9252118"/>
            <a:ext cx="13571664" cy="1584150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Survey inconsistencies: OoPEs"/>
          <p:cNvSpPr txBox="1"/>
          <p:nvPr>
            <p:ph type="title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</p:spPr>
        <p:txBody>
          <a:bodyPr/>
          <a:lstStyle/>
          <a:p>
            <a:pPr/>
            <a:r>
              <a:t>Survey inconsistencies: OoPEs</a:t>
            </a:r>
          </a:p>
        </p:txBody>
      </p:sp>
      <p:pic>
        <p:nvPicPr>
          <p:cNvPr id="340" name="Line Line" descr="Line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9853500">
            <a:off x="-375132" y="7084516"/>
            <a:ext cx="23110994" cy="76201"/>
          </a:xfrm>
          <a:prstGeom prst="rect">
            <a:avLst/>
          </a:prstGeom>
        </p:spPr>
      </p:pic>
      <p:sp>
        <p:nvSpPr>
          <p:cNvPr id="342" name="Updated Feb. 2023 ✅"/>
          <p:cNvSpPr txBox="1"/>
          <p:nvPr/>
        </p:nvSpPr>
        <p:spPr>
          <a:xfrm>
            <a:off x="21899690" y="564176"/>
            <a:ext cx="176525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22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Updated</a:t>
            </a:r>
            <a:br/>
            <a:r>
              <a:t>Feb. 2023 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implification of question nam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Simplification of question names</a:t>
            </a:r>
          </a:p>
        </p:txBody>
      </p:sp>
      <p:sp>
        <p:nvSpPr>
          <p:cNvPr id="160" name="for easier data handling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for easier data handling</a:t>
            </a:r>
          </a:p>
        </p:txBody>
      </p:sp>
      <p:sp>
        <p:nvSpPr>
          <p:cNvPr id="161" name="Available in a spreadsheet…"/>
          <p:cNvSpPr txBox="1"/>
          <p:nvPr>
            <p:ph type="body" sz="quarter" idx="1"/>
          </p:nvPr>
        </p:nvSpPr>
        <p:spPr>
          <a:xfrm>
            <a:off x="1206500" y="5614654"/>
            <a:ext cx="10670459" cy="4752773"/>
          </a:xfrm>
          <a:prstGeom prst="rect">
            <a:avLst/>
          </a:prstGeom>
        </p:spPr>
        <p:txBody>
          <a:bodyPr/>
          <a:lstStyle/>
          <a:p>
            <a:pPr/>
            <a:r>
              <a:t>Available in a spreadsheet</a:t>
            </a:r>
          </a:p>
          <a:p>
            <a:pPr/>
            <a:r>
              <a:t>Will appear in draft figures</a:t>
            </a:r>
          </a:p>
          <a:p>
            <a:pPr/>
            <a:r>
              <a:t>Will be polished in final figures</a:t>
            </a:r>
          </a:p>
        </p:txBody>
      </p:sp>
      <p:pic>
        <p:nvPicPr>
          <p:cNvPr id="162" name="Screenshot 2022-10-24 at 19.11.00.png" descr="Screenshot 2022-10-24 at 19.11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08102" y="3726593"/>
            <a:ext cx="11383466" cy="852889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63" name="Slide Number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Data filtering"/>
          <p:cNvSpPr txBox="1"/>
          <p:nvPr>
            <p:ph type="title"/>
          </p:nvPr>
        </p:nvSpPr>
        <p:spPr>
          <a:xfrm>
            <a:off x="1206500" y="952500"/>
            <a:ext cx="6938467" cy="1433163"/>
          </a:xfrm>
          <a:prstGeom prst="rect">
            <a:avLst/>
          </a:prstGeom>
        </p:spPr>
        <p:txBody>
          <a:bodyPr/>
          <a:lstStyle/>
          <a:p>
            <a:pPr/>
            <a:r>
              <a:t>Data filtering</a:t>
            </a:r>
          </a:p>
        </p:txBody>
      </p:sp>
      <p:sp>
        <p:nvSpPr>
          <p:cNvPr id="166" name="Slide Number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7" name="Cumulative filtering (top to bottom): not absolute numbers as some entires might have been already discarded from previous step(s)"/>
          <p:cNvSpPr txBox="1"/>
          <p:nvPr>
            <p:ph type="body" sz="quarter" idx="1"/>
          </p:nvPr>
        </p:nvSpPr>
        <p:spPr>
          <a:xfrm>
            <a:off x="12739637" y="5393160"/>
            <a:ext cx="10416956" cy="44608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4000"/>
            </a:pPr>
            <a:r>
              <a:t>Cumulative filtering (top to bottom):</a:t>
            </a:r>
            <a:br/>
            <a:r>
              <a:t>not absolute numbers as some entires might have been already discarded from previous step(s)</a:t>
            </a:r>
          </a:p>
        </p:txBody>
      </p:sp>
      <p:pic>
        <p:nvPicPr>
          <p:cNvPr id="168" name="Screenshot 2023-02-05 at 12.56.42.png" descr="Screenshot 2023-02-05 at 12.56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7888" y="2910284"/>
            <a:ext cx="10516483" cy="10116203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Updated Feb. 2023 ✅"/>
          <p:cNvSpPr txBox="1"/>
          <p:nvPr/>
        </p:nvSpPr>
        <p:spPr>
          <a:xfrm>
            <a:off x="21899690" y="564176"/>
            <a:ext cx="176525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22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Updated</a:t>
            </a:r>
            <a:br/>
            <a:r>
              <a:t>Feb. 2023 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tandardise costs to USD"/>
          <p:cNvSpPr txBox="1"/>
          <p:nvPr>
            <p:ph type="title"/>
          </p:nvPr>
        </p:nvSpPr>
        <p:spPr>
          <a:xfrm>
            <a:off x="1206500" y="952500"/>
            <a:ext cx="14463372" cy="1433163"/>
          </a:xfrm>
          <a:prstGeom prst="rect">
            <a:avLst/>
          </a:prstGeom>
        </p:spPr>
        <p:txBody>
          <a:bodyPr/>
          <a:lstStyle/>
          <a:p>
            <a:pPr/>
            <a:r>
              <a:t>Standardise costs to USD</a:t>
            </a:r>
          </a:p>
        </p:txBody>
      </p:sp>
      <p:sp>
        <p:nvSpPr>
          <p:cNvPr id="172" name="Slide Number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3" name="Currency symbol (ISO 4217, ex. “(GBP)”) extraction strategy: 1. If declared from drop-down menu: directly from answer 2. If other currency (“Your Currency”): taken from description after manual curation…"/>
          <p:cNvSpPr txBox="1"/>
          <p:nvPr>
            <p:ph type="body" sz="half" idx="1"/>
          </p:nvPr>
        </p:nvSpPr>
        <p:spPr>
          <a:xfrm>
            <a:off x="1206500" y="3904924"/>
            <a:ext cx="22354287" cy="5001581"/>
          </a:xfrm>
          <a:prstGeom prst="rect">
            <a:avLst/>
          </a:prstGeom>
        </p:spPr>
        <p:txBody>
          <a:bodyPr/>
          <a:lstStyle/>
          <a:p>
            <a:pPr marL="597408" indent="-597408" defTabSz="2389572">
              <a:lnSpc>
                <a:spcPct val="120000"/>
              </a:lnSpc>
              <a:spcBef>
                <a:spcPts val="4400"/>
              </a:spcBef>
              <a:defRPr sz="3920"/>
            </a:pPr>
            <a:r>
              <a:t>Currency symbol (</a:t>
            </a:r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ISO 4217</a:t>
            </a:r>
            <a:r>
              <a:t>, ex. “</a:t>
            </a:r>
            <a:r>
              <a:rPr sz="3528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Fira Code Regular"/>
                <a:ea typeface="Fira Code Regular"/>
                <a:cs typeface="Fira Code Regular"/>
                <a:sym typeface="Fira Code Regular"/>
              </a:rPr>
              <a:t>(GBP)</a:t>
            </a:r>
            <a:r>
              <a:t>”) extraction strategy:</a:t>
            </a:r>
            <a:br/>
            <a:r>
              <a:t>1. If declared from drop-down menu: directly from answer</a:t>
            </a:r>
            <a:br/>
            <a:r>
              <a:t>2. If other currency (“</a:t>
            </a:r>
            <a:r>
              <a:rPr sz="3528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Fira Code Regular"/>
                <a:ea typeface="Fira Code Regular"/>
                <a:cs typeface="Fira Code Regular"/>
                <a:sym typeface="Fira Code Regular"/>
              </a:rPr>
              <a:t>Your Currency</a:t>
            </a:r>
            <a:r>
              <a:t>”): taken from description after manual curation</a:t>
            </a:r>
          </a:p>
          <a:p>
            <a:pPr marL="597408" indent="-597408" defTabSz="2389572">
              <a:lnSpc>
                <a:spcPct val="120000"/>
              </a:lnSpc>
              <a:spcBef>
                <a:spcPts val="4400"/>
              </a:spcBef>
              <a:defRPr sz="3920"/>
            </a:pPr>
            <a:r>
              <a:t>Manual curation:</a:t>
            </a:r>
            <a:br/>
            <a:r>
              <a:t>- New column in raw data (see example below), for 112 cases</a:t>
            </a:r>
            <a:br/>
            <a:r>
              <a:t>- Country info used to resolve ties</a:t>
            </a:r>
          </a:p>
        </p:txBody>
      </p:sp>
      <p:pic>
        <p:nvPicPr>
          <p:cNvPr id="174" name="Screenshot 2022-10-31 at 09.41.43.png" descr="Screenshot 2022-10-31 at 09.41.4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5646" y="9066658"/>
            <a:ext cx="17696637" cy="3423072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a. currency extraction"/>
          <p:cNvSpPr txBox="1"/>
          <p:nvPr/>
        </p:nvSpPr>
        <p:spPr>
          <a:xfrm>
            <a:off x="1206500" y="2245962"/>
            <a:ext cx="9006717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a. currency extraction</a:t>
            </a:r>
          </a:p>
        </p:txBody>
      </p:sp>
      <p:grpSp>
        <p:nvGrpSpPr>
          <p:cNvPr id="178" name="Note: - direct references to data are displayed in green - links are display in blue"/>
          <p:cNvGrpSpPr/>
          <p:nvPr/>
        </p:nvGrpSpPr>
        <p:grpSpPr>
          <a:xfrm>
            <a:off x="18029023" y="1059900"/>
            <a:ext cx="5652728" cy="2401976"/>
            <a:chOff x="0" y="0"/>
            <a:chExt cx="5652726" cy="2401975"/>
          </a:xfrm>
        </p:grpSpPr>
        <p:sp>
          <p:nvSpPr>
            <p:cNvPr id="177" name="Note: - direct references to data are displayed in green - links are display in blue"/>
            <p:cNvSpPr/>
            <p:nvPr/>
          </p:nvSpPr>
          <p:spPr>
            <a:xfrm>
              <a:off x="12700" y="12700"/>
              <a:ext cx="5627327" cy="2376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825500">
                <a:defRPr sz="3200">
                  <a:solidFill>
                    <a:schemeClr val="accent3">
                      <a:hueOff val="362282"/>
                      <a:satOff val="31803"/>
                      <a:lumOff val="-18242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rPr>
                  <a:solidFill>
                    <a:srgbClr val="000000"/>
                  </a:solidFill>
                </a:rPr>
                <a:t>Note:</a:t>
              </a:r>
              <a:br>
                <a:rPr>
                  <a:solidFill>
                    <a:srgbClr val="000000"/>
                  </a:solidFill>
                </a:rPr>
              </a:br>
              <a:r>
                <a:rPr>
                  <a:solidFill>
                    <a:srgbClr val="000000"/>
                  </a:solidFill>
                </a:rPr>
                <a:t>- direct references to data are displayed in </a:t>
              </a:r>
              <a:r>
                <a:rPr sz="2900">
                  <a:latin typeface="Fira Code Regular"/>
                  <a:ea typeface="Fira Code Regular"/>
                  <a:cs typeface="Fira Code Regular"/>
                  <a:sym typeface="Fira Code Regular"/>
                </a:rPr>
                <a:t>green</a:t>
              </a:r>
              <a:br>
                <a:rPr sz="2900">
                  <a:latin typeface="Fira Code Regular"/>
                  <a:ea typeface="Fira Code Regular"/>
                  <a:cs typeface="Fira Code Regular"/>
                  <a:sym typeface="Fira Code Regular"/>
                </a:rPr>
              </a:br>
              <a:r>
                <a:rPr>
                  <a:solidFill>
                    <a:srgbClr val="000000"/>
                  </a:solidFill>
                </a:rPr>
                <a:t>- links are display in </a:t>
              </a:r>
              <a:r>
                <a:rPr>
                  <a:solidFill>
                    <a:schemeClr val="accent1"/>
                  </a:solidFill>
                  <a:latin typeface="+mn-lt"/>
                  <a:ea typeface="+mn-ea"/>
                  <a:cs typeface="+mn-cs"/>
                  <a:sym typeface="Helvetica Neue"/>
                </a:rPr>
                <a:t>blue</a:t>
              </a:r>
            </a:p>
          </p:txBody>
        </p:sp>
        <p:pic>
          <p:nvPicPr>
            <p:cNvPr id="176" name="Note: - direct references to data are displayed in green - links are display in blue Note: - direct references to data are displayed in green - links are display in blue" descr="Note: - direct references to data are displayed in green - links are display in blue Note: - direct references to data are displayed in green - links are display in blu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5652727" cy="2401976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tandardise costs to USD"/>
          <p:cNvSpPr txBox="1"/>
          <p:nvPr>
            <p:ph type="title"/>
          </p:nvPr>
        </p:nvSpPr>
        <p:spPr>
          <a:xfrm>
            <a:off x="1206500" y="952500"/>
            <a:ext cx="14463372" cy="1433163"/>
          </a:xfrm>
          <a:prstGeom prst="rect">
            <a:avLst/>
          </a:prstGeom>
        </p:spPr>
        <p:txBody>
          <a:bodyPr/>
          <a:lstStyle/>
          <a:p>
            <a:pPr/>
            <a:r>
              <a:t>Standardise costs to USD</a:t>
            </a:r>
          </a:p>
        </p:txBody>
      </p:sp>
      <p:sp>
        <p:nvSpPr>
          <p:cNvPr id="181" name="Slide Number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2" name="b. currency conversion"/>
          <p:cNvSpPr txBox="1"/>
          <p:nvPr/>
        </p:nvSpPr>
        <p:spPr>
          <a:xfrm>
            <a:off x="1206500" y="2245962"/>
            <a:ext cx="8408617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b. currency conversion</a:t>
            </a:r>
          </a:p>
        </p:txBody>
      </p:sp>
      <p:sp>
        <p:nvSpPr>
          <p:cNvPr id="183" name="Conversion to USD uses current FX rates from the World Bank API (via the priceR package)…"/>
          <p:cNvSpPr txBox="1"/>
          <p:nvPr>
            <p:ph type="body" sz="half" idx="1"/>
          </p:nvPr>
        </p:nvSpPr>
        <p:spPr>
          <a:xfrm>
            <a:off x="1206500" y="5875719"/>
            <a:ext cx="22354287" cy="500158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4000"/>
            </a:pPr>
            <a:r>
              <a:t>Conversion to USD uses current FX rates from the </a:t>
            </a:r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World Bank API</a:t>
            </a:r>
            <a:r>
              <a:t> (via the </a:t>
            </a: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priceR</a:t>
            </a:r>
            <a:r>
              <a:t> package)</a:t>
            </a:r>
          </a:p>
          <a:p>
            <a:pPr>
              <a:lnSpc>
                <a:spcPct val="120000"/>
              </a:lnSpc>
              <a:defRPr sz="4000"/>
            </a:pPr>
            <a:r>
              <a:t>All initial cost-related columns with format: </a:t>
            </a:r>
            <a:r>
              <a:rPr sz="36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Fira Code Regular"/>
                <a:ea typeface="Fira Code Regular"/>
                <a:cs typeface="Fira Code Regular"/>
                <a:sym typeface="Fira Code Regular"/>
              </a:rPr>
              <a:t>cost_xxx</a:t>
            </a:r>
            <a:endParaRPr>
              <a:solidFill>
                <a:srgbClr val="5E5E5E"/>
              </a:solidFill>
              <a:latin typeface="Fira Code Regular"/>
              <a:ea typeface="Fira Code Regular"/>
              <a:cs typeface="Fira Code Regular"/>
              <a:sym typeface="Fira Code Regular"/>
            </a:endParaRPr>
          </a:p>
          <a:p>
            <a:pPr>
              <a:lnSpc>
                <a:spcPct val="120000"/>
              </a:lnSpc>
              <a:defRPr sz="40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All USD-converted columns renamed with format: </a:t>
            </a:r>
            <a:r>
              <a:rPr sz="36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Fira Code Regular"/>
                <a:ea typeface="Fira Code Regular"/>
                <a:cs typeface="Fira Code Regular"/>
                <a:sym typeface="Fira Code Regular"/>
              </a:rPr>
              <a:t>usd_xxx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FX. Total OoPE sum vs survey.pdf" descr="FX. Total OoPE sum vs survey.pdf"/>
          <p:cNvPicPr>
            <a:picLocks noChangeAspect="1"/>
          </p:cNvPicPr>
          <p:nvPr/>
        </p:nvPicPr>
        <p:blipFill>
          <a:blip r:embed="rId2">
            <a:extLst/>
          </a:blip>
          <a:srcRect l="0" t="5865" r="0" b="5865"/>
          <a:stretch>
            <a:fillRect/>
          </a:stretch>
        </p:blipFill>
        <p:spPr>
          <a:xfrm>
            <a:off x="13710206" y="2828540"/>
            <a:ext cx="9830370" cy="10179321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tandardise costs to USD"/>
          <p:cNvSpPr txBox="1"/>
          <p:nvPr>
            <p:ph type="title"/>
          </p:nvPr>
        </p:nvSpPr>
        <p:spPr>
          <a:xfrm>
            <a:off x="1206500" y="952500"/>
            <a:ext cx="14463372" cy="1433163"/>
          </a:xfrm>
          <a:prstGeom prst="rect">
            <a:avLst/>
          </a:prstGeom>
        </p:spPr>
        <p:txBody>
          <a:bodyPr/>
          <a:lstStyle/>
          <a:p>
            <a:pPr/>
            <a:r>
              <a:t>Standardise costs to USD</a:t>
            </a:r>
          </a:p>
        </p:txBody>
      </p:sp>
      <p:sp>
        <p:nvSpPr>
          <p:cNvPr id="187" name="Slide Number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8" name="c. sanity check"/>
          <p:cNvSpPr txBox="1"/>
          <p:nvPr/>
        </p:nvSpPr>
        <p:spPr>
          <a:xfrm>
            <a:off x="1206500" y="2245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c. sanity check</a:t>
            </a:r>
          </a:p>
        </p:txBody>
      </p:sp>
      <p:sp>
        <p:nvSpPr>
          <p:cNvPr id="189" name="Manual sum of Out-of-Pocket Expenses (OoPEs)    vs Survey’s automatic calculation…"/>
          <p:cNvSpPr txBox="1"/>
          <p:nvPr>
            <p:ph type="body" sz="quarter" idx="1"/>
          </p:nvPr>
        </p:nvSpPr>
        <p:spPr>
          <a:xfrm>
            <a:off x="1206500" y="4958251"/>
            <a:ext cx="12079603" cy="418082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3400"/>
            </a:pPr>
            <a:r>
              <a:t>Manual sum of Out-of-Pocket Expenses (OoPEs)</a:t>
            </a:r>
            <a:br/>
            <a:r>
              <a:t>   </a:t>
            </a:r>
            <a:r>
              <a:rPr i="1"/>
              <a:t>vs</a:t>
            </a:r>
            <a:br/>
            <a:r>
              <a:t>Survey’s automatic calculation</a:t>
            </a:r>
          </a:p>
          <a:p>
            <a:pPr>
              <a:lnSpc>
                <a:spcPct val="120000"/>
              </a:lnSpc>
              <a:defRPr sz="3400"/>
            </a:pPr>
            <a:r>
              <a:t>Definition:</a:t>
            </a:r>
            <a:br/>
            <a14:m>
              <m:oMath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O</m:t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o</m:t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P</m:t>
                </m:r>
                <m:sSub>
                  <m:e>
                    <m:r>
                      <a:rPr xmlns:a="http://schemas.openxmlformats.org/drawingml/2006/main" sz="3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b>
                    <m:r>
                      <a:rPr xmlns:a="http://schemas.openxmlformats.org/drawingml/2006/main" sz="3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3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xmlns:a="http://schemas.openxmlformats.org/drawingml/2006/main" sz="3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3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xmlns:a="http://schemas.openxmlformats.org/drawingml/2006/main" sz="3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</m:t>
                    </m:r>
                  </m:sub>
                </m:sSub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∑</m:t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i</m:t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n</m:t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s</m:t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u</m:t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l</m:t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i</m:t>
                </m:r>
                <m:sSub>
                  <m:e>
                    <m:r>
                      <a:rPr xmlns:a="http://schemas.openxmlformats.org/drawingml/2006/main" sz="3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e>
                  <m:sub>
                    <m:r>
                      <a:rPr xmlns:a="http://schemas.openxmlformats.org/drawingml/2006/main" sz="3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xmlns:a="http://schemas.openxmlformats.org/drawingml/2006/main" sz="3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xmlns:a="http://schemas.openxmlformats.org/drawingml/2006/main" sz="3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xmlns:a="http://schemas.openxmlformats.org/drawingml/2006/main" sz="3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3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xmlns:a="http://schemas.openxmlformats.org/drawingml/2006/main" sz="3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xmlns:a="http://schemas.openxmlformats.org/drawingml/2006/main" sz="3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3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xmlns:a="http://schemas.openxmlformats.org/drawingml/2006/main" sz="3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3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xmlns:a="http://schemas.openxmlformats.org/drawingml/2006/main" sz="3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3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xmlns:a="http://schemas.openxmlformats.org/drawingml/2006/main" sz="3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3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xmlns:a="http://schemas.openxmlformats.org/drawingml/2006/main" sz="3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xmlns:a="http://schemas.openxmlformats.org/drawingml/2006/main" sz="3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xmlns:a="http://schemas.openxmlformats.org/drawingml/2006/main" sz="3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sub>
                </m:sSub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u</m:t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m</m:t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b</m:t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g</m:t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c</m:t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g</m:t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m</m:t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n</m:t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/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n</m:t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l</m:t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s</m:t>
                </m:r>
                <m:r>
                  <a:rPr xmlns:a="http://schemas.openxmlformats.org/drawingml/2006/main" sz="3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endParaRPr sz="2600"/>
          </a:p>
        </p:txBody>
      </p:sp>
      <p:pic>
        <p:nvPicPr>
          <p:cNvPr id="190" name="Rectangle Rectangle" descr="Rectangle Rectangl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741133" y="3542648"/>
            <a:ext cx="2667026" cy="2640226"/>
          </a:xfrm>
          <a:prstGeom prst="rect">
            <a:avLst/>
          </a:prstGeom>
        </p:spPr>
      </p:pic>
      <p:sp>
        <p:nvSpPr>
          <p:cNvPr id="192" name="removed"/>
          <p:cNvSpPr txBox="1"/>
          <p:nvPr/>
        </p:nvSpPr>
        <p:spPr>
          <a:xfrm>
            <a:off x="21990798" y="5619760"/>
            <a:ext cx="1305764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247790"/>
                    <a:lumOff val="-12326"/>
                  </a:schemeClr>
                </a:solidFill>
              </a:defRPr>
            </a:lvl1pPr>
          </a:lstStyle>
          <a:p>
            <a:pPr/>
            <a:r>
              <a:t>removed</a:t>
            </a:r>
          </a:p>
        </p:txBody>
      </p:sp>
      <p:sp>
        <p:nvSpPr>
          <p:cNvPr id="193" name="=&gt;  Survey automatic calculation is good…"/>
          <p:cNvSpPr txBox="1"/>
          <p:nvPr/>
        </p:nvSpPr>
        <p:spPr>
          <a:xfrm>
            <a:off x="1206500" y="10916587"/>
            <a:ext cx="12079603" cy="1433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lnSpc>
                <a:spcPct val="10000"/>
              </a:lnSpc>
              <a:spcBef>
                <a:spcPts val="4500"/>
              </a:spcBef>
              <a:defRPr sz="3400">
                <a:solidFill>
                  <a:srgbClr val="000000"/>
                </a:solidFill>
              </a:defRPr>
            </a:pPr>
            <a:r>
              <a:rPr>
                <a:latin typeface="Fira Code Regular"/>
                <a:ea typeface="Fira Code Regular"/>
                <a:cs typeface="Fira Code Regular"/>
                <a:sym typeface="Fira Code Regular"/>
              </a:rPr>
              <a:t>=&gt;</a:t>
            </a:r>
            <a:r>
              <a:t>  Survey automatic calculation is good</a:t>
            </a:r>
          </a:p>
          <a:p>
            <a:pPr algn="l">
              <a:lnSpc>
                <a:spcPct val="10000"/>
              </a:lnSpc>
              <a:spcBef>
                <a:spcPts val="4500"/>
              </a:spcBef>
              <a:defRPr sz="3400">
                <a:solidFill>
                  <a:srgbClr val="000000"/>
                </a:solidFill>
              </a:defRPr>
            </a:pPr>
            <a:r>
              <a:rPr>
                <a:latin typeface="Fira Code Regular"/>
                <a:ea typeface="Fira Code Regular"/>
                <a:cs typeface="Fira Code Regular"/>
                <a:sym typeface="Fira Code Regular"/>
              </a:rPr>
              <a:t>=&gt; </a:t>
            </a:r>
            <a:r>
              <a:t>3 outliers removed</a:t>
            </a:r>
          </a:p>
        </p:txBody>
      </p:sp>
      <p:sp>
        <p:nvSpPr>
          <p:cNvPr id="194" name="Updated Feb. 2023 ✅"/>
          <p:cNvSpPr txBox="1"/>
          <p:nvPr/>
        </p:nvSpPr>
        <p:spPr>
          <a:xfrm>
            <a:off x="21899690" y="564176"/>
            <a:ext cx="176525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22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Updated</a:t>
            </a:r>
            <a:br/>
            <a:r>
              <a:t>Feb. 2023 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Uncomplete records"/>
          <p:cNvSpPr txBox="1"/>
          <p:nvPr>
            <p:ph type="title"/>
          </p:nvPr>
        </p:nvSpPr>
        <p:spPr>
          <a:xfrm>
            <a:off x="1206500" y="952500"/>
            <a:ext cx="10831446" cy="1433163"/>
          </a:xfrm>
          <a:prstGeom prst="rect">
            <a:avLst/>
          </a:prstGeom>
        </p:spPr>
        <p:txBody>
          <a:bodyPr/>
          <a:lstStyle/>
          <a:p>
            <a:pPr/>
            <a:r>
              <a:t>Uncomplete records</a:t>
            </a:r>
          </a:p>
        </p:txBody>
      </p:sp>
      <p:sp>
        <p:nvSpPr>
          <p:cNvPr id="197" name="Slide Number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8" name="Overview"/>
          <p:cNvSpPr txBox="1"/>
          <p:nvPr/>
        </p:nvSpPr>
        <p:spPr>
          <a:xfrm>
            <a:off x="1206500" y="2245962"/>
            <a:ext cx="3756757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Overview</a:t>
            </a:r>
          </a:p>
        </p:txBody>
      </p:sp>
      <p:sp>
        <p:nvSpPr>
          <p:cNvPr id="199" name="Currently 27 records are marked as incomplete…"/>
          <p:cNvSpPr txBox="1"/>
          <p:nvPr>
            <p:ph type="body" sz="quarter" idx="1"/>
          </p:nvPr>
        </p:nvSpPr>
        <p:spPr>
          <a:xfrm>
            <a:off x="1206500" y="3836486"/>
            <a:ext cx="12079603" cy="4180826"/>
          </a:xfrm>
          <a:prstGeom prst="rect">
            <a:avLst/>
          </a:prstGeom>
        </p:spPr>
        <p:txBody>
          <a:bodyPr/>
          <a:lstStyle/>
          <a:p>
            <a:pPr marL="603504" indent="-603504" defTabSz="2413955">
              <a:lnSpc>
                <a:spcPct val="100000"/>
              </a:lnSpc>
              <a:spcBef>
                <a:spcPts val="4400"/>
              </a:spcBef>
              <a:defRPr sz="3366"/>
            </a:pPr>
            <a:r>
              <a:t>Currently </a:t>
            </a:r>
            <a:r>
              <a:rPr b="1"/>
              <a:t>27</a:t>
            </a:r>
            <a:r>
              <a:t> records are marked as </a:t>
            </a:r>
            <a:r>
              <a:rPr b="1" i="1"/>
              <a:t>incomplete</a:t>
            </a:r>
            <a:endParaRPr b="1" i="1"/>
          </a:p>
          <a:p>
            <a:pPr marL="603504" indent="-603504" defTabSz="2413955">
              <a:lnSpc>
                <a:spcPct val="100000"/>
              </a:lnSpc>
              <a:spcBef>
                <a:spcPts val="4400"/>
              </a:spcBef>
              <a:defRPr sz="3366"/>
            </a:pPr>
            <a:r>
              <a:t>Tentative set of </a:t>
            </a:r>
            <a:r>
              <a:rPr>
                <a:solidFill>
                  <a:schemeClr val="accent6">
                    <a:satOff val="-20754"/>
                    <a:lumOff val="-16738"/>
                  </a:schemeClr>
                </a:solidFill>
              </a:rPr>
              <a:t>important</a:t>
            </a:r>
            <a:r>
              <a:rPr b="1">
                <a:solidFill>
                  <a:schemeClr val="accent6">
                    <a:satOff val="-20754"/>
                    <a:lumOff val="-16738"/>
                  </a:schemeClr>
                </a:solidFill>
              </a:rPr>
              <a:t>*</a:t>
            </a:r>
            <a:r>
              <a:t> questions:</a:t>
            </a:r>
            <a:br/>
            <a:r>
              <a:t>- T1 connection, country, healthcare coverage</a:t>
            </a:r>
            <a:br/>
            <a:r>
              <a:t>- rationing of insulin and BG testing</a:t>
            </a:r>
            <a:br/>
            <a:r>
              <a:t>- all T1D-related costs (OoPEs)</a:t>
            </a:r>
            <a:br/>
            <a:r>
              <a:t>- other cost-related questions (doctor, premium, household)</a:t>
            </a:r>
          </a:p>
        </p:txBody>
      </p:sp>
      <p:pic>
        <p:nvPicPr>
          <p:cNvPr id="200" name="FX. Incomplete records - NA heatmap.pdf" descr="FX. Incomplete records - NA heatmap.pdf"/>
          <p:cNvPicPr>
            <a:picLocks noChangeAspect="1"/>
          </p:cNvPicPr>
          <p:nvPr/>
        </p:nvPicPr>
        <p:blipFill>
          <a:blip r:embed="rId2">
            <a:extLst/>
          </a:blip>
          <a:srcRect l="0" t="12502" r="3135" b="9790"/>
          <a:stretch>
            <a:fillRect/>
          </a:stretch>
        </p:blipFill>
        <p:spPr>
          <a:xfrm>
            <a:off x="13687775" y="882015"/>
            <a:ext cx="10005744" cy="1267590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25000"/>
              </a:srgbClr>
            </a:outerShdw>
          </a:effectLst>
        </p:spPr>
      </p:pic>
      <p:sp>
        <p:nvSpPr>
          <p:cNvPr id="201" name="misc."/>
          <p:cNvSpPr txBox="1"/>
          <p:nvPr/>
        </p:nvSpPr>
        <p:spPr>
          <a:xfrm>
            <a:off x="15033627" y="266506"/>
            <a:ext cx="842773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pPr/>
            <a:r>
              <a:t>misc.</a:t>
            </a:r>
          </a:p>
        </p:txBody>
      </p:sp>
      <p:sp>
        <p:nvSpPr>
          <p:cNvPr id="202" name="OoPEs"/>
          <p:cNvSpPr txBox="1"/>
          <p:nvPr/>
        </p:nvSpPr>
        <p:spPr>
          <a:xfrm>
            <a:off x="18726456" y="266506"/>
            <a:ext cx="105704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pPr/>
            <a:r>
              <a:t>OoPEs</a:t>
            </a:r>
          </a:p>
        </p:txBody>
      </p:sp>
      <p:sp>
        <p:nvSpPr>
          <p:cNvPr id="203" name="other costs"/>
          <p:cNvSpPr txBox="1"/>
          <p:nvPr/>
        </p:nvSpPr>
        <p:spPr>
          <a:xfrm>
            <a:off x="21674876" y="82356"/>
            <a:ext cx="853745" cy="829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1">
                    <a:lumOff val="-13575"/>
                  </a:schemeClr>
                </a:solidFill>
              </a:defRPr>
            </a:pPr>
            <a:r>
              <a:t>other</a:t>
            </a:r>
            <a:br/>
            <a:r>
              <a:t>costs</a:t>
            </a:r>
          </a:p>
        </p:txBody>
      </p:sp>
      <p:sp>
        <p:nvSpPr>
          <p:cNvPr id="204" name="COVID"/>
          <p:cNvSpPr txBox="1"/>
          <p:nvPr/>
        </p:nvSpPr>
        <p:spPr>
          <a:xfrm>
            <a:off x="17141891" y="266506"/>
            <a:ext cx="104577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pPr/>
            <a:r>
              <a:t>COVID</a:t>
            </a:r>
          </a:p>
        </p:txBody>
      </p:sp>
      <p:sp>
        <p:nvSpPr>
          <p:cNvPr id="205" name="ration"/>
          <p:cNvSpPr txBox="1"/>
          <p:nvPr/>
        </p:nvSpPr>
        <p:spPr>
          <a:xfrm>
            <a:off x="15934803" y="266506"/>
            <a:ext cx="88757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pPr/>
            <a:r>
              <a:t>ration</a:t>
            </a:r>
          </a:p>
        </p:txBody>
      </p:sp>
      <p:sp>
        <p:nvSpPr>
          <p:cNvPr id="206" name="missing"/>
          <p:cNvSpPr txBox="1"/>
          <p:nvPr/>
        </p:nvSpPr>
        <p:spPr>
          <a:xfrm rot="5400000">
            <a:off x="23345990" y="1608362"/>
            <a:ext cx="115885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missing</a:t>
            </a:r>
          </a:p>
        </p:txBody>
      </p:sp>
      <p:sp>
        <p:nvSpPr>
          <p:cNvPr id="207" name="answered"/>
          <p:cNvSpPr txBox="1"/>
          <p:nvPr/>
        </p:nvSpPr>
        <p:spPr>
          <a:xfrm rot="5400000">
            <a:off x="23207916" y="3338459"/>
            <a:ext cx="1434999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answered</a:t>
            </a:r>
          </a:p>
        </p:txBody>
      </p:sp>
      <p:sp>
        <p:nvSpPr>
          <p:cNvPr id="208" name="↴"/>
          <p:cNvSpPr txBox="1"/>
          <p:nvPr/>
        </p:nvSpPr>
        <p:spPr>
          <a:xfrm flipH="1">
            <a:off x="16874225" y="397632"/>
            <a:ext cx="37795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pPr/>
            <a:r>
              <a:t>↴</a:t>
            </a:r>
          </a:p>
        </p:txBody>
      </p:sp>
      <p:sp>
        <p:nvSpPr>
          <p:cNvPr id="209" name="=&gt;  Keeping the 27 incomplete records won’t have dramatic consequences as many of the completed records also failed to inform on many of these questions…"/>
          <p:cNvSpPr txBox="1"/>
          <p:nvPr/>
        </p:nvSpPr>
        <p:spPr>
          <a:xfrm>
            <a:off x="1206500" y="8673056"/>
            <a:ext cx="12079603" cy="3229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4500"/>
              </a:spcBef>
              <a:defRPr sz="3400">
                <a:solidFill>
                  <a:srgbClr val="000000"/>
                </a:solidFill>
              </a:defRPr>
            </a:pPr>
            <a:r>
              <a:rPr>
                <a:latin typeface="Fira Code Regular"/>
                <a:ea typeface="Fira Code Regular"/>
                <a:cs typeface="Fira Code Regular"/>
                <a:sym typeface="Fira Code Regular"/>
              </a:rPr>
              <a:t>=&gt;</a:t>
            </a:r>
            <a:r>
              <a:t>  Keeping the 27 </a:t>
            </a:r>
            <a:r>
              <a:rPr i="1"/>
              <a:t>incomplete</a:t>
            </a:r>
            <a:r>
              <a:t> records won’t have dramatic consequences as many of the </a:t>
            </a:r>
            <a:r>
              <a:rPr i="1"/>
              <a:t>completed</a:t>
            </a:r>
            <a:r>
              <a:t> records also failed to inform on many of these questions</a:t>
            </a:r>
          </a:p>
          <a:p>
            <a:pPr algn="l">
              <a:spcBef>
                <a:spcPts val="4500"/>
              </a:spcBef>
              <a:defRPr sz="3400">
                <a:solidFill>
                  <a:srgbClr val="000000"/>
                </a:solidFill>
              </a:defRPr>
            </a:pPr>
            <a:r>
              <a:rPr>
                <a:latin typeface="Fira Code Regular"/>
                <a:ea typeface="Fira Code Regular"/>
                <a:cs typeface="Fira Code Regular"/>
                <a:sym typeface="Fira Code Regular"/>
              </a:rPr>
              <a:t>=&gt;</a:t>
            </a:r>
            <a:r>
              <a:t>  If kept, final dataset will comprise </a:t>
            </a:r>
            <a:r>
              <a:rPr b="1"/>
              <a:t>1,011</a:t>
            </a:r>
            <a:r>
              <a:t> answers</a:t>
            </a:r>
          </a:p>
        </p:txBody>
      </p:sp>
      <p:sp>
        <p:nvSpPr>
          <p:cNvPr id="210" name="* arbitrarily-defined as per the intended main goals of the survey    e.g. costs, COVID, and rationing"/>
          <p:cNvSpPr txBox="1"/>
          <p:nvPr/>
        </p:nvSpPr>
        <p:spPr>
          <a:xfrm>
            <a:off x="1206500" y="12181879"/>
            <a:ext cx="12079603" cy="1058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4500"/>
              </a:spcBef>
              <a:defRPr i="1" sz="2600">
                <a:solidFill>
                  <a:schemeClr val="accent6">
                    <a:satOff val="-20754"/>
                    <a:lumOff val="-16738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* arbitrarily-defined as per the intended main goals of the survey</a:t>
            </a:r>
            <a:br/>
            <a:r>
              <a:t>   e.g. costs, COVID, and rationing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ilo analyses"/>
          <p:cNvSpPr txBox="1"/>
          <p:nvPr>
            <p:ph type="title"/>
          </p:nvPr>
        </p:nvSpPr>
        <p:spPr>
          <a:xfrm>
            <a:off x="1206500" y="952500"/>
            <a:ext cx="7091362" cy="1433163"/>
          </a:xfrm>
          <a:prstGeom prst="rect">
            <a:avLst/>
          </a:prstGeom>
        </p:spPr>
        <p:txBody>
          <a:bodyPr/>
          <a:lstStyle/>
          <a:p>
            <a:pPr/>
            <a:r>
              <a:t>Silo analyses</a:t>
            </a:r>
          </a:p>
        </p:txBody>
      </p:sp>
      <p:sp>
        <p:nvSpPr>
          <p:cNvPr id="213" name="Slide Number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16" name="⚠️ Note: Euler diagrams (cfr. above) are comparable to classical Venn diagrams except: - Areas are proportional to the number of members in a set - Must be interpreted as an overview rather than an exact representation of the data reality: all set inters"/>
          <p:cNvGrpSpPr/>
          <p:nvPr/>
        </p:nvGrpSpPr>
        <p:grpSpPr>
          <a:xfrm>
            <a:off x="18258945" y="9119363"/>
            <a:ext cx="5571633" cy="1822604"/>
            <a:chOff x="0" y="0"/>
            <a:chExt cx="5571631" cy="1822603"/>
          </a:xfrm>
        </p:grpSpPr>
        <p:sp>
          <p:nvSpPr>
            <p:cNvPr id="215" name="⚠️ Note: Euler diagrams (cfr. above) are comparable to classical Venn diagrams except: - Areas are proportional to the number of members in a set - Must be interpreted as an overview rather than an exact representation of the data reality: all set inters"/>
            <p:cNvSpPr/>
            <p:nvPr/>
          </p:nvSpPr>
          <p:spPr>
            <a:xfrm>
              <a:off x="12700" y="12700"/>
              <a:ext cx="5546232" cy="1797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825500">
                <a:defRPr i="1" sz="1500">
                  <a:solidFill>
                    <a:schemeClr val="accent3">
                      <a:hueOff val="362282"/>
                      <a:satOff val="31803"/>
                      <a:lumOff val="-18242"/>
                    </a:schemeClr>
                  </a:solidFill>
                </a:defRPr>
              </a:pPr>
              <a:r>
                <a:t>⚠️ </a:t>
              </a:r>
              <a:r>
                <a:rPr b="1">
                  <a:solidFill>
                    <a:srgbClr val="000000"/>
                  </a:solidFill>
                </a:rPr>
                <a:t>Note:</a:t>
              </a:r>
              <a:br>
                <a:rPr>
                  <a:solidFill>
                    <a:srgbClr val="000000"/>
                  </a:solidFill>
                </a:rPr>
              </a:br>
              <a:r>
                <a:rPr>
                  <a:solidFill>
                    <a:srgbClr val="000000"/>
                  </a:solidFill>
                </a:rPr>
                <a:t>Euler diagrams (cfr. above) are comparable to classical Venn diagrams except:</a:t>
              </a:r>
              <a:br>
                <a:rPr>
                  <a:solidFill>
                    <a:srgbClr val="000000"/>
                  </a:solidFill>
                </a:rPr>
              </a:br>
              <a:r>
                <a:rPr>
                  <a:solidFill>
                    <a:srgbClr val="000000"/>
                  </a:solidFill>
                </a:rPr>
                <a:t>- Areas are proportional to the number of members in a set</a:t>
              </a:r>
              <a:br>
                <a:rPr>
                  <a:solidFill>
                    <a:srgbClr val="000000"/>
                  </a:solidFill>
                </a:rPr>
              </a:br>
              <a:r>
                <a:rPr>
                  <a:solidFill>
                    <a:srgbClr val="000000"/>
                  </a:solidFill>
                </a:rPr>
                <a:t>- Must be interpreted as an overview rather than an exact representation of the data reality: all set intersection are not always possible to represent geometrically</a:t>
              </a:r>
            </a:p>
          </p:txBody>
        </p:sp>
        <p:pic>
          <p:nvPicPr>
            <p:cNvPr id="214" name="⚠️ Note: Euler diagrams (cfr. above) are comparable to classical Venn diagrams except: - Areas are proportional to the number of members in a set - Must be interpreted as an overview rather than an exact representation of the data reality: all set inters" descr="⚠️ Note: Euler diagrams (cfr. above) are comparable to classical Venn diagrams except: - Areas are proportional to the number of members in a set - Must be interpreted as an overview rather than an exact representation of the data reality: all set intersection are not always possible to represent geometrically ⚠️ Note: Euler diagrams (cfr. above) are comparable to classical Venn diagrams except: - Areas are proportional to the number of members in a set - Must be interpreted as an overview rather than an exact representation of the data reality: all set intersection are not always possible to represent geometrically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571632" cy="1822604"/>
            </a:xfrm>
            <a:prstGeom prst="rect">
              <a:avLst/>
            </a:prstGeom>
            <a:effectLst/>
          </p:spPr>
        </p:pic>
      </p:grpSp>
      <p:sp>
        <p:nvSpPr>
          <p:cNvPr id="217" name="Demographics &amp; misc"/>
          <p:cNvSpPr txBox="1"/>
          <p:nvPr/>
        </p:nvSpPr>
        <p:spPr>
          <a:xfrm>
            <a:off x="1206500" y="2245962"/>
            <a:ext cx="6271019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693419">
              <a:defRPr b="1" sz="4619">
                <a:solidFill>
                  <a:srgbClr val="000000"/>
                </a:solidFill>
              </a:defRPr>
            </a:lvl1pPr>
          </a:lstStyle>
          <a:p>
            <a:pPr/>
            <a:r>
              <a:t>Demographics &amp; misc</a:t>
            </a:r>
          </a:p>
        </p:txBody>
      </p:sp>
      <p:grpSp>
        <p:nvGrpSpPr>
          <p:cNvPr id="220" name="Group"/>
          <p:cNvGrpSpPr/>
          <p:nvPr/>
        </p:nvGrpSpPr>
        <p:grpSpPr>
          <a:xfrm>
            <a:off x="1402037" y="8663317"/>
            <a:ext cx="7285359" cy="4531493"/>
            <a:chOff x="0" y="0"/>
            <a:chExt cx="7285357" cy="4531491"/>
          </a:xfrm>
        </p:grpSpPr>
        <p:pic>
          <p:nvPicPr>
            <p:cNvPr id="218" name="FX. World map.pdf" descr="FX. World map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2568" t="32223" r="7774" b="34334"/>
            <a:stretch>
              <a:fillRect/>
            </a:stretch>
          </p:blipFill>
          <p:spPr>
            <a:xfrm>
              <a:off x="0" y="0"/>
              <a:ext cx="7285358" cy="35880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9" name="FX. World map.pdf" descr="FX. World map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2568" t="90675" r="7774" b="613"/>
            <a:stretch>
              <a:fillRect/>
            </a:stretch>
          </p:blipFill>
          <p:spPr>
            <a:xfrm>
              <a:off x="0" y="3596884"/>
              <a:ext cx="7285358" cy="934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21" name="FX. Gender.pdf" descr="FX. Gender.pdf"/>
          <p:cNvPicPr>
            <a:picLocks noChangeAspect="1"/>
          </p:cNvPicPr>
          <p:nvPr/>
        </p:nvPicPr>
        <p:blipFill>
          <a:blip r:embed="rId4">
            <a:extLst/>
          </a:blip>
          <a:srcRect l="0" t="25708" r="0" b="25708"/>
          <a:stretch>
            <a:fillRect/>
          </a:stretch>
        </p:blipFill>
        <p:spPr>
          <a:xfrm>
            <a:off x="10600356" y="859350"/>
            <a:ext cx="6506216" cy="3708157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35000"/>
              </a:srgbClr>
            </a:outerShdw>
          </a:effectLst>
        </p:spPr>
      </p:pic>
      <p:pic>
        <p:nvPicPr>
          <p:cNvPr id="222" name="FX. T1con.pdf" descr="FX. T1con.pdf"/>
          <p:cNvPicPr>
            <a:picLocks noChangeAspect="1"/>
          </p:cNvPicPr>
          <p:nvPr/>
        </p:nvPicPr>
        <p:blipFill>
          <a:blip r:embed="rId5">
            <a:extLst/>
          </a:blip>
          <a:srcRect l="0" t="27322" r="0" b="27322"/>
          <a:stretch>
            <a:fillRect/>
          </a:stretch>
        </p:blipFill>
        <p:spPr>
          <a:xfrm>
            <a:off x="10561263" y="4987979"/>
            <a:ext cx="6584534" cy="350333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35000"/>
              </a:srgbClr>
            </a:outerShdw>
          </a:effectLst>
        </p:spPr>
      </p:pic>
      <p:pic>
        <p:nvPicPr>
          <p:cNvPr id="223" name="FX. Country distribution.pdf" descr="FX. Country distribution.pdf"/>
          <p:cNvPicPr>
            <a:picLocks noChangeAspect="1"/>
          </p:cNvPicPr>
          <p:nvPr/>
        </p:nvPicPr>
        <p:blipFill>
          <a:blip r:embed="rId6">
            <a:extLst/>
          </a:blip>
          <a:srcRect l="0" t="28421" r="0" b="28421"/>
          <a:stretch>
            <a:fillRect/>
          </a:stretch>
        </p:blipFill>
        <p:spPr>
          <a:xfrm>
            <a:off x="682696" y="3750998"/>
            <a:ext cx="9529031" cy="4824239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Updated Feb. 2023 ✅"/>
          <p:cNvSpPr txBox="1"/>
          <p:nvPr/>
        </p:nvSpPr>
        <p:spPr>
          <a:xfrm>
            <a:off x="21899690" y="564176"/>
            <a:ext cx="176525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22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Updated</a:t>
            </a:r>
            <a:br/>
            <a:r>
              <a:t>Feb. 2023 ✅</a:t>
            </a:r>
          </a:p>
        </p:txBody>
      </p:sp>
      <p:pic>
        <p:nvPicPr>
          <p:cNvPr id="225" name="FX. Venn - race.pdf" descr="FX. Venn - race.pdf"/>
          <p:cNvPicPr>
            <a:picLocks noChangeAspect="1"/>
          </p:cNvPicPr>
          <p:nvPr/>
        </p:nvPicPr>
        <p:blipFill>
          <a:blip r:embed="rId7">
            <a:extLst/>
          </a:blip>
          <a:srcRect l="0" t="6247" r="0" b="6247"/>
          <a:stretch>
            <a:fillRect/>
          </a:stretch>
        </p:blipFill>
        <p:spPr>
          <a:xfrm>
            <a:off x="18120721" y="2828854"/>
            <a:ext cx="5571623" cy="5719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FX. Healthcare coverage.pdf" descr="FX. Healthcare coverage.pdf"/>
          <p:cNvPicPr>
            <a:picLocks noChangeAspect="1"/>
          </p:cNvPicPr>
          <p:nvPr/>
        </p:nvPicPr>
        <p:blipFill>
          <a:blip r:embed="rId8">
            <a:extLst/>
          </a:blip>
          <a:srcRect l="0" t="33416" r="0" b="33416"/>
          <a:stretch>
            <a:fillRect/>
          </a:stretch>
        </p:blipFill>
        <p:spPr>
          <a:xfrm>
            <a:off x="10621698" y="8946744"/>
            <a:ext cx="6584457" cy="363807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3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